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27"/>
  </p:notesMasterIdLst>
  <p:sldIdLst>
    <p:sldId id="256" r:id="rId2"/>
    <p:sldId id="308" r:id="rId3"/>
    <p:sldId id="262" r:id="rId4"/>
    <p:sldId id="312" r:id="rId5"/>
    <p:sldId id="314" r:id="rId6"/>
    <p:sldId id="315" r:id="rId7"/>
    <p:sldId id="317" r:id="rId8"/>
    <p:sldId id="318" r:id="rId9"/>
    <p:sldId id="320" r:id="rId10"/>
    <p:sldId id="321" r:id="rId11"/>
    <p:sldId id="335" r:id="rId12"/>
    <p:sldId id="313" r:id="rId13"/>
    <p:sldId id="323" r:id="rId14"/>
    <p:sldId id="325" r:id="rId15"/>
    <p:sldId id="329" r:id="rId16"/>
    <p:sldId id="330" r:id="rId17"/>
    <p:sldId id="331" r:id="rId18"/>
    <p:sldId id="332" r:id="rId19"/>
    <p:sldId id="326" r:id="rId20"/>
    <p:sldId id="327" r:id="rId21"/>
    <p:sldId id="328" r:id="rId22"/>
    <p:sldId id="338" r:id="rId23"/>
    <p:sldId id="340" r:id="rId24"/>
    <p:sldId id="337" r:id="rId25"/>
    <p:sldId id="334" r:id="rId26"/>
  </p:sldIdLst>
  <p:sldSz cx="9144000" cy="5143500" type="screen16x9"/>
  <p:notesSz cx="6858000" cy="9144000"/>
  <p:embeddedFontLst>
    <p:embeddedFont>
      <p:font typeface="Montserrat" panose="00000500000000000000" pitchFamily="2" charset="0"/>
      <p:regular r:id="rId28"/>
      <p:bold r:id="rId29"/>
      <p:italic r:id="rId30"/>
      <p:boldItalic r:id="rId31"/>
    </p:embeddedFont>
    <p:embeddedFont>
      <p:font typeface="Montserrat ExtraBold" panose="00000900000000000000" pitchFamily="2" charset="0"/>
      <p:bold r:id="rId32"/>
      <p:boldItalic r:id="rId33"/>
    </p:embeddedFont>
    <p:embeddedFont>
      <p:font typeface="Montserrat ExtraLight" panose="00000300000000000000" pitchFamily="2"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36CAACF-F703-48A0-8E9B-3234AB231DD9}">
  <a:tblStyle styleId="{636CAACF-F703-48A0-8E9B-3234AB231DD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6" d="100"/>
          <a:sy n="106" d="100"/>
        </p:scale>
        <p:origin x="778"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7.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gif>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79249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65524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28989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69852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0044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24010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98716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03207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56295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7f9262ee2f_0_26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7f9262ee2f_0_26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79587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64811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03818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06048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51758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7275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82836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33582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10040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24130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39596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75900" y="1950100"/>
            <a:ext cx="4792200" cy="644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3600"/>
              <a:buNone/>
              <a:defRPr sz="3600" b="1">
                <a:solidFill>
                  <a:schemeClr val="lt1"/>
                </a:solidFill>
              </a:defRPr>
            </a:lvl1pPr>
            <a:lvl2pPr lvl="1" algn="ctr">
              <a:spcBef>
                <a:spcPts val="0"/>
              </a:spcBef>
              <a:spcAft>
                <a:spcPts val="0"/>
              </a:spcAft>
              <a:buClr>
                <a:schemeClr val="lt1"/>
              </a:buClr>
              <a:buSzPts val="3600"/>
              <a:buNone/>
              <a:defRPr sz="3600" b="1">
                <a:solidFill>
                  <a:schemeClr val="lt1"/>
                </a:solidFill>
              </a:defRPr>
            </a:lvl2pPr>
            <a:lvl3pPr lvl="2" algn="ctr">
              <a:spcBef>
                <a:spcPts val="0"/>
              </a:spcBef>
              <a:spcAft>
                <a:spcPts val="0"/>
              </a:spcAft>
              <a:buClr>
                <a:schemeClr val="lt1"/>
              </a:buClr>
              <a:buSzPts val="3600"/>
              <a:buNone/>
              <a:defRPr sz="3600" b="1">
                <a:solidFill>
                  <a:schemeClr val="lt1"/>
                </a:solidFill>
              </a:defRPr>
            </a:lvl3pPr>
            <a:lvl4pPr lvl="3" algn="ctr">
              <a:spcBef>
                <a:spcPts val="0"/>
              </a:spcBef>
              <a:spcAft>
                <a:spcPts val="0"/>
              </a:spcAft>
              <a:buClr>
                <a:schemeClr val="lt1"/>
              </a:buClr>
              <a:buSzPts val="3600"/>
              <a:buNone/>
              <a:defRPr sz="3600" b="1">
                <a:solidFill>
                  <a:schemeClr val="lt1"/>
                </a:solidFill>
              </a:defRPr>
            </a:lvl4pPr>
            <a:lvl5pPr lvl="4" algn="ctr">
              <a:spcBef>
                <a:spcPts val="0"/>
              </a:spcBef>
              <a:spcAft>
                <a:spcPts val="0"/>
              </a:spcAft>
              <a:buClr>
                <a:schemeClr val="lt1"/>
              </a:buClr>
              <a:buSzPts val="3600"/>
              <a:buNone/>
              <a:defRPr sz="3600" b="1">
                <a:solidFill>
                  <a:schemeClr val="lt1"/>
                </a:solidFill>
              </a:defRPr>
            </a:lvl5pPr>
            <a:lvl6pPr lvl="5" algn="ctr">
              <a:spcBef>
                <a:spcPts val="0"/>
              </a:spcBef>
              <a:spcAft>
                <a:spcPts val="0"/>
              </a:spcAft>
              <a:buClr>
                <a:schemeClr val="lt1"/>
              </a:buClr>
              <a:buSzPts val="3600"/>
              <a:buNone/>
              <a:defRPr sz="3600" b="1">
                <a:solidFill>
                  <a:schemeClr val="lt1"/>
                </a:solidFill>
              </a:defRPr>
            </a:lvl6pPr>
            <a:lvl7pPr lvl="6" algn="ctr">
              <a:spcBef>
                <a:spcPts val="0"/>
              </a:spcBef>
              <a:spcAft>
                <a:spcPts val="0"/>
              </a:spcAft>
              <a:buClr>
                <a:schemeClr val="lt1"/>
              </a:buClr>
              <a:buSzPts val="3600"/>
              <a:buNone/>
              <a:defRPr sz="3600" b="1">
                <a:solidFill>
                  <a:schemeClr val="lt1"/>
                </a:solidFill>
              </a:defRPr>
            </a:lvl7pPr>
            <a:lvl8pPr lvl="7" algn="ctr">
              <a:spcBef>
                <a:spcPts val="0"/>
              </a:spcBef>
              <a:spcAft>
                <a:spcPts val="0"/>
              </a:spcAft>
              <a:buClr>
                <a:schemeClr val="lt1"/>
              </a:buClr>
              <a:buSzPts val="3600"/>
              <a:buNone/>
              <a:defRPr sz="3600" b="1">
                <a:solidFill>
                  <a:schemeClr val="lt1"/>
                </a:solidFill>
              </a:defRPr>
            </a:lvl8pPr>
            <a:lvl9pPr lvl="8" algn="ctr">
              <a:spcBef>
                <a:spcPts val="0"/>
              </a:spcBef>
              <a:spcAft>
                <a:spcPts val="0"/>
              </a:spcAft>
              <a:buClr>
                <a:schemeClr val="lt1"/>
              </a:buClr>
              <a:buSzPts val="3600"/>
              <a:buNone/>
              <a:defRPr sz="3600" b="1">
                <a:solidFill>
                  <a:schemeClr val="lt1"/>
                </a:solidFill>
              </a:defRPr>
            </a:lvl9pPr>
          </a:lstStyle>
          <a:p>
            <a:endParaRPr/>
          </a:p>
        </p:txBody>
      </p:sp>
      <p:sp>
        <p:nvSpPr>
          <p:cNvPr id="10" name="Google Shape;10;p2"/>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7" name="Google Shape;17;p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0" name="Google Shape;20;p5"/>
          <p:cNvSpPr txBox="1">
            <a:spLocks noGrp="1"/>
          </p:cNvSpPr>
          <p:nvPr>
            <p:ph type="body" idx="1"/>
          </p:nvPr>
        </p:nvSpPr>
        <p:spPr>
          <a:xfrm>
            <a:off x="938500"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21" name="Google Shape;21;p5"/>
          <p:cNvSpPr txBox="1">
            <a:spLocks noGrp="1"/>
          </p:cNvSpPr>
          <p:nvPr>
            <p:ph type="body" idx="2"/>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Bullet Points">
  <p:cSld name="CAPTION_ONLY_3">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43" name="Google Shape;43;p13"/>
          <p:cNvSpPr txBox="1">
            <a:spLocks noGrp="1"/>
          </p:cNvSpPr>
          <p:nvPr>
            <p:ph type="body" idx="1"/>
          </p:nvPr>
        </p:nvSpPr>
        <p:spPr>
          <a:xfrm>
            <a:off x="938500" y="1246025"/>
            <a:ext cx="7172100" cy="3039900"/>
          </a:xfrm>
          <a:prstGeom prst="rect">
            <a:avLst/>
          </a:prstGeom>
        </p:spPr>
        <p:txBody>
          <a:bodyPr spcFirstLastPara="1" wrap="square" lIns="91425" tIns="91425" rIns="91425" bIns="91425" anchor="t" anchorCtr="0">
            <a:noAutofit/>
          </a:bodyPr>
          <a:lstStyle>
            <a:lvl1pPr marL="457200" lvl="0" indent="-301625" rtl="0">
              <a:spcBef>
                <a:spcPts val="0"/>
              </a:spcBef>
              <a:spcAft>
                <a:spcPts val="0"/>
              </a:spcAft>
              <a:buClr>
                <a:schemeClr val="lt1"/>
              </a:buClr>
              <a:buSzPts val="1150"/>
              <a:buChar char="●"/>
              <a:defRPr sz="1150">
                <a:solidFill>
                  <a:schemeClr val="lt1"/>
                </a:solidFill>
              </a:defRPr>
            </a:lvl1pPr>
            <a:lvl2pPr marL="914400" lvl="1" indent="-301625" rtl="0">
              <a:spcBef>
                <a:spcPts val="1600"/>
              </a:spcBef>
              <a:spcAft>
                <a:spcPts val="0"/>
              </a:spcAft>
              <a:buClr>
                <a:schemeClr val="lt1"/>
              </a:buClr>
              <a:buSzPts val="1150"/>
              <a:buChar char="○"/>
              <a:defRPr sz="1150">
                <a:solidFill>
                  <a:schemeClr val="lt1"/>
                </a:solidFill>
              </a:defRPr>
            </a:lvl2pPr>
            <a:lvl3pPr marL="1371600" lvl="2" indent="-301625" rtl="0">
              <a:spcBef>
                <a:spcPts val="1600"/>
              </a:spcBef>
              <a:spcAft>
                <a:spcPts val="0"/>
              </a:spcAft>
              <a:buClr>
                <a:schemeClr val="lt1"/>
              </a:buClr>
              <a:buSzPts val="1150"/>
              <a:buChar char="■"/>
              <a:defRPr sz="1150">
                <a:solidFill>
                  <a:schemeClr val="lt1"/>
                </a:solidFill>
              </a:defRPr>
            </a:lvl3pPr>
            <a:lvl4pPr marL="1828800" lvl="3" indent="-301625" rtl="0">
              <a:spcBef>
                <a:spcPts val="1600"/>
              </a:spcBef>
              <a:spcAft>
                <a:spcPts val="0"/>
              </a:spcAft>
              <a:buClr>
                <a:schemeClr val="lt1"/>
              </a:buClr>
              <a:buSzPts val="1150"/>
              <a:buChar char="●"/>
              <a:defRPr sz="1150">
                <a:solidFill>
                  <a:schemeClr val="lt1"/>
                </a:solidFill>
              </a:defRPr>
            </a:lvl4pPr>
            <a:lvl5pPr marL="2286000" lvl="4" indent="-301625" rtl="0">
              <a:spcBef>
                <a:spcPts val="1600"/>
              </a:spcBef>
              <a:spcAft>
                <a:spcPts val="0"/>
              </a:spcAft>
              <a:buClr>
                <a:schemeClr val="lt1"/>
              </a:buClr>
              <a:buSzPts val="1150"/>
              <a:buChar char="○"/>
              <a:defRPr sz="1150">
                <a:solidFill>
                  <a:schemeClr val="lt1"/>
                </a:solidFill>
              </a:defRPr>
            </a:lvl5pPr>
            <a:lvl6pPr marL="2743200" lvl="5" indent="-301625" rtl="0">
              <a:spcBef>
                <a:spcPts val="1600"/>
              </a:spcBef>
              <a:spcAft>
                <a:spcPts val="0"/>
              </a:spcAft>
              <a:buClr>
                <a:schemeClr val="lt1"/>
              </a:buClr>
              <a:buSzPts val="1150"/>
              <a:buChar char="■"/>
              <a:defRPr sz="1150">
                <a:solidFill>
                  <a:schemeClr val="lt1"/>
                </a:solidFill>
              </a:defRPr>
            </a:lvl6pPr>
            <a:lvl7pPr marL="3200400" lvl="6" indent="-301625" rtl="0">
              <a:spcBef>
                <a:spcPts val="1600"/>
              </a:spcBef>
              <a:spcAft>
                <a:spcPts val="0"/>
              </a:spcAft>
              <a:buClr>
                <a:schemeClr val="lt1"/>
              </a:buClr>
              <a:buSzPts val="1150"/>
              <a:buChar char="●"/>
              <a:defRPr sz="1150">
                <a:solidFill>
                  <a:schemeClr val="lt1"/>
                </a:solidFill>
              </a:defRPr>
            </a:lvl7pPr>
            <a:lvl8pPr marL="3657600" lvl="7" indent="-301625" rtl="0">
              <a:spcBef>
                <a:spcPts val="1600"/>
              </a:spcBef>
              <a:spcAft>
                <a:spcPts val="0"/>
              </a:spcAft>
              <a:buClr>
                <a:schemeClr val="lt1"/>
              </a:buClr>
              <a:buSzPts val="1150"/>
              <a:buChar char="○"/>
              <a:defRPr sz="1150">
                <a:solidFill>
                  <a:schemeClr val="lt1"/>
                </a:solidFill>
              </a:defRPr>
            </a:lvl8pPr>
            <a:lvl9pPr marL="4114800" lvl="8" indent="-301625" rtl="0">
              <a:spcBef>
                <a:spcPts val="1600"/>
              </a:spcBef>
              <a:spcAft>
                <a:spcPts val="1600"/>
              </a:spcAft>
              <a:buClr>
                <a:schemeClr val="lt1"/>
              </a:buClr>
              <a:buSzPts val="1150"/>
              <a:buChar char="■"/>
              <a:defRPr sz="115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_1_3">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14"/>
          <p:cNvSpPr txBox="1">
            <a:spLocks noGrp="1"/>
          </p:cNvSpPr>
          <p:nvPr>
            <p:ph type="title"/>
          </p:nvPr>
        </p:nvSpPr>
        <p:spPr>
          <a:xfrm>
            <a:off x="3538497"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46" name="Google Shape;46;p14"/>
          <p:cNvSpPr txBox="1">
            <a:spLocks noGrp="1"/>
          </p:cNvSpPr>
          <p:nvPr>
            <p:ph type="subTitle" idx="1"/>
          </p:nvPr>
        </p:nvSpPr>
        <p:spPr>
          <a:xfrm>
            <a:off x="3538497"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47" name="Google Shape;47;p14"/>
          <p:cNvSpPr txBox="1">
            <a:spLocks noGrp="1"/>
          </p:cNvSpPr>
          <p:nvPr>
            <p:ph type="title" idx="2"/>
          </p:nvPr>
        </p:nvSpPr>
        <p:spPr>
          <a:xfrm>
            <a:off x="6028553"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48" name="Google Shape;48;p14"/>
          <p:cNvSpPr txBox="1">
            <a:spLocks noGrp="1"/>
          </p:cNvSpPr>
          <p:nvPr>
            <p:ph type="subTitle" idx="3"/>
          </p:nvPr>
        </p:nvSpPr>
        <p:spPr>
          <a:xfrm>
            <a:off x="6028553"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49" name="Google Shape;49;p14"/>
          <p:cNvSpPr txBox="1">
            <a:spLocks noGrp="1"/>
          </p:cNvSpPr>
          <p:nvPr>
            <p:ph type="title" idx="4"/>
          </p:nvPr>
        </p:nvSpPr>
        <p:spPr>
          <a:xfrm>
            <a:off x="1048447"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50" name="Google Shape;50;p14"/>
          <p:cNvSpPr txBox="1">
            <a:spLocks noGrp="1"/>
          </p:cNvSpPr>
          <p:nvPr>
            <p:ph type="subTitle" idx="5"/>
          </p:nvPr>
        </p:nvSpPr>
        <p:spPr>
          <a:xfrm>
            <a:off x="1048447"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51" name="Google Shape;51;p14"/>
          <p:cNvSpPr txBox="1">
            <a:spLocks noGrp="1"/>
          </p:cNvSpPr>
          <p:nvPr>
            <p:ph type="title" idx="6" hasCustomPrompt="1"/>
          </p:nvPr>
        </p:nvSpPr>
        <p:spPr>
          <a:xfrm>
            <a:off x="104845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
        <p:nvSpPr>
          <p:cNvPr id="52" name="Google Shape;52;p14"/>
          <p:cNvSpPr txBox="1">
            <a:spLocks noGrp="1"/>
          </p:cNvSpPr>
          <p:nvPr>
            <p:ph type="title" idx="7" hasCustomPrompt="1"/>
          </p:nvPr>
        </p:nvSpPr>
        <p:spPr>
          <a:xfrm>
            <a:off x="353850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
        <p:nvSpPr>
          <p:cNvPr id="53" name="Google Shape;53;p14"/>
          <p:cNvSpPr txBox="1">
            <a:spLocks noGrp="1"/>
          </p:cNvSpPr>
          <p:nvPr>
            <p:ph type="title" idx="8" hasCustomPrompt="1"/>
          </p:nvPr>
        </p:nvSpPr>
        <p:spPr>
          <a:xfrm>
            <a:off x="602855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8" r:id="rId4"/>
    <p:sldLayoutId id="2147483659" r:id="rId5"/>
    <p:sldLayoutId id="2147483660"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4.gif"/><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hyperlink" Target="https://www.tinkercad.com/things/5CplnjP7hG0-01ledblinking"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hyperlink" Target="https://www.tinkercad.com/things/lySEKCYkt47-04distancemeasurement" TargetMode="External"/><Relationship Id="rId5" Type="http://schemas.openxmlformats.org/officeDocument/2006/relationships/hyperlink" Target="https://www.tinkercad.com/things/7DuHUAanP8A-03digitalreadwrite" TargetMode="External"/><Relationship Id="rId4" Type="http://schemas.openxmlformats.org/officeDocument/2006/relationships/hyperlink" Target="https://www.tinkercad.com/things/2hQFSLCSR7F-02analogread"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okwi.com/"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hyperlink" Target="https://www.arduino.cc/reference/en/" TargetMode="External"/><Relationship Id="rId3" Type="http://schemas.openxmlformats.org/officeDocument/2006/relationships/hyperlink" Target="https://robu.in/" TargetMode="External"/><Relationship Id="rId7" Type="http://schemas.openxmlformats.org/officeDocument/2006/relationships/hyperlink" Target="https://www.espressif.com/en" TargetMode="External"/><Relationship Id="rId12" Type="http://schemas.openxmlformats.org/officeDocument/2006/relationships/hyperlink" Target="https://www.instructables.com/"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hyperlink" Target="https://www.arduino.cc/" TargetMode="External"/><Relationship Id="rId11" Type="http://schemas.openxmlformats.org/officeDocument/2006/relationships/hyperlink" Target="https://howtomechatronics.com/" TargetMode="External"/><Relationship Id="rId5" Type="http://schemas.openxmlformats.org/officeDocument/2006/relationships/hyperlink" Target="https://github.com/tusharshenoy/Circuit-Circus-Arduino-ESP32-Edition" TargetMode="External"/><Relationship Id="rId10" Type="http://schemas.openxmlformats.org/officeDocument/2006/relationships/hyperlink" Target="https://lastminuteengineers.com/" TargetMode="External"/><Relationship Id="rId4" Type="http://schemas.openxmlformats.org/officeDocument/2006/relationships/hyperlink" Target="https://robocraze.com/" TargetMode="External"/><Relationship Id="rId9" Type="http://schemas.openxmlformats.org/officeDocument/2006/relationships/hyperlink" Target="https://randomnerdtutorials.com/" TargetMode="External"/></Relationships>
</file>

<file path=ppt/slides/_rels/slide2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3" name="Picture 2">
            <a:extLst>
              <a:ext uri="{FF2B5EF4-FFF2-40B4-BE49-F238E27FC236}">
                <a16:creationId xmlns:a16="http://schemas.microsoft.com/office/drawing/2014/main" id="{FBB116F3-7E0D-4D8A-B8D5-44E741336234}"/>
              </a:ext>
            </a:extLst>
          </p:cNvPr>
          <p:cNvPicPr>
            <a:picLocks noChangeAspect="1"/>
          </p:cNvPicPr>
          <p:nvPr/>
        </p:nvPicPr>
        <p:blipFill>
          <a:blip r:embed="rId3">
            <a:alphaModFix amt="72000"/>
          </a:blip>
          <a:stretch>
            <a:fillRect/>
          </a:stretch>
        </p:blipFill>
        <p:spPr>
          <a:xfrm>
            <a:off x="7855200" y="160443"/>
            <a:ext cx="1017537" cy="1020986"/>
          </a:xfrm>
          <a:prstGeom prst="rect">
            <a:avLst/>
          </a:prstGeom>
          <a:effectLst>
            <a:outerShdw blurRad="50800" dist="50800" dir="5400000" sx="98000" sy="98000" algn="ctr" rotWithShape="0">
              <a:srgbClr val="000000">
                <a:alpha val="1000"/>
              </a:srgbClr>
            </a:outerShdw>
            <a:reflection stA="27000" endPos="65000" dist="50800" dir="5400000" sy="-100000" algn="bl" rotWithShape="0"/>
          </a:effectLst>
        </p:spPr>
      </p:pic>
      <p:sp>
        <p:nvSpPr>
          <p:cNvPr id="162" name="Google Shape;162;p38"/>
          <p:cNvSpPr txBox="1">
            <a:spLocks noGrp="1"/>
          </p:cNvSpPr>
          <p:nvPr>
            <p:ph type="ctrTitle"/>
          </p:nvPr>
        </p:nvSpPr>
        <p:spPr>
          <a:xfrm>
            <a:off x="212400" y="857575"/>
            <a:ext cx="8719200" cy="1766800"/>
          </a:xfrm>
          <a:prstGeom prst="rect">
            <a:avLst/>
          </a:prstGeom>
          <a:effectLst>
            <a:outerShdw blurRad="142875" dist="19050" dir="8760000" algn="bl" rotWithShape="0">
              <a:srgbClr val="76A5AF">
                <a:alpha val="50000"/>
              </a:srgbClr>
            </a:outerShdw>
          </a:effectLst>
        </p:spPr>
        <p:txBody>
          <a:bodyPr spcFirstLastPara="1" wrap="square" lIns="91425" tIns="91425" rIns="91425" bIns="91425" anchor="b" anchorCtr="0">
            <a:noAutofit/>
          </a:bodyPr>
          <a:lstStyle/>
          <a:p>
            <a:pPr marL="0" lvl="0" indent="0" rtl="0">
              <a:spcBef>
                <a:spcPts val="0"/>
              </a:spcBef>
              <a:spcAft>
                <a:spcPts val="0"/>
              </a:spcAft>
              <a:buNone/>
            </a:pPr>
            <a:r>
              <a:rPr lang="en-US" dirty="0"/>
              <a:t>Circuit Circus: Arduino and ESP32</a:t>
            </a:r>
            <a:endParaRPr dirty="0"/>
          </a:p>
        </p:txBody>
      </p:sp>
      <p:sp>
        <p:nvSpPr>
          <p:cNvPr id="163" name="Google Shape;163;p38"/>
          <p:cNvSpPr txBox="1">
            <a:spLocks noGrp="1"/>
          </p:cNvSpPr>
          <p:nvPr>
            <p:ph type="subTitle" idx="1"/>
          </p:nvPr>
        </p:nvSpPr>
        <p:spPr>
          <a:xfrm>
            <a:off x="2712933" y="3696183"/>
            <a:ext cx="3890933" cy="464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By T Tushar Shenoy and Sourabh Shenoy</a:t>
            </a:r>
          </a:p>
        </p:txBody>
      </p:sp>
      <p:sp>
        <p:nvSpPr>
          <p:cNvPr id="164" name="Google Shape;164;p38"/>
          <p:cNvSpPr txBox="1">
            <a:spLocks noGrp="1"/>
          </p:cNvSpPr>
          <p:nvPr>
            <p:ph type="ctrTitle"/>
          </p:nvPr>
        </p:nvSpPr>
        <p:spPr>
          <a:xfrm>
            <a:off x="2900025" y="2624375"/>
            <a:ext cx="3516750" cy="374675"/>
          </a:xfrm>
          <a:prstGeom prst="rect">
            <a:avLst/>
          </a:prstGeom>
          <a:effectLst>
            <a:outerShdw blurRad="100013" dist="19050" dir="8460000" algn="bl" rotWithShape="0">
              <a:srgbClr val="76A5AF">
                <a:alpha val="50000"/>
              </a:srgbClr>
            </a:outerShdw>
          </a:effectLst>
        </p:spPr>
        <p:txBody>
          <a:bodyPr spcFirstLastPara="1" wrap="square" lIns="91425" tIns="91425" rIns="91425" bIns="91425" anchor="b" anchorCtr="0">
            <a:noAutofit/>
          </a:bodyPr>
          <a:lstStyle/>
          <a:p>
            <a:pPr marL="0" lvl="0" indent="0" rtl="0">
              <a:spcBef>
                <a:spcPts val="0"/>
              </a:spcBef>
              <a:spcAft>
                <a:spcPts val="0"/>
              </a:spcAft>
              <a:buNone/>
            </a:pPr>
            <a:r>
              <a:rPr lang="en-US" sz="1800" b="0" dirty="0">
                <a:latin typeface="Montserrat ExtraLight"/>
                <a:ea typeface="Montserrat ExtraLight"/>
                <a:cs typeface="Montserrat ExtraLight"/>
                <a:sym typeface="Montserrat ExtraLight"/>
              </a:rPr>
              <a:t>Power Up Your Projects!</a:t>
            </a:r>
          </a:p>
        </p:txBody>
      </p:sp>
      <p:cxnSp>
        <p:nvCxnSpPr>
          <p:cNvPr id="165" name="Google Shape;165;p38"/>
          <p:cNvCxnSpPr>
            <a:cxnSpLocks/>
          </p:cNvCxnSpPr>
          <p:nvPr/>
        </p:nvCxnSpPr>
        <p:spPr>
          <a:xfrm>
            <a:off x="684000" y="2565172"/>
            <a:ext cx="7948800" cy="6578"/>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6" name="Picture 5">
            <a:extLst>
              <a:ext uri="{FF2B5EF4-FFF2-40B4-BE49-F238E27FC236}">
                <a16:creationId xmlns:a16="http://schemas.microsoft.com/office/drawing/2014/main" id="{AD75E3D1-AD29-461F-96AE-CF4E582C3C5A}"/>
              </a:ext>
            </a:extLst>
          </p:cNvPr>
          <p:cNvPicPr>
            <a:picLocks noChangeAspect="1"/>
          </p:cNvPicPr>
          <p:nvPr/>
        </p:nvPicPr>
        <p:blipFill>
          <a:blip r:embed="rId4"/>
          <a:stretch>
            <a:fillRect/>
          </a:stretch>
        </p:blipFill>
        <p:spPr>
          <a:xfrm rot="20947912">
            <a:off x="4995332" y="333455"/>
            <a:ext cx="1969119" cy="1407850"/>
          </a:xfrm>
          <a:prstGeom prst="rect">
            <a:avLst/>
          </a:prstGeom>
        </p:spPr>
      </p:pic>
      <p:pic>
        <p:nvPicPr>
          <p:cNvPr id="9" name="Picture 8">
            <a:extLst>
              <a:ext uri="{FF2B5EF4-FFF2-40B4-BE49-F238E27FC236}">
                <a16:creationId xmlns:a16="http://schemas.microsoft.com/office/drawing/2014/main" id="{EBE124ED-025F-4B5A-8AD8-A2AF978E3E7C}"/>
              </a:ext>
            </a:extLst>
          </p:cNvPr>
          <p:cNvPicPr>
            <a:picLocks noChangeAspect="1"/>
          </p:cNvPicPr>
          <p:nvPr/>
        </p:nvPicPr>
        <p:blipFill>
          <a:blip r:embed="rId5"/>
          <a:stretch>
            <a:fillRect/>
          </a:stretch>
        </p:blipFill>
        <p:spPr>
          <a:xfrm>
            <a:off x="1950218" y="-164644"/>
            <a:ext cx="2381250" cy="238125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15200" y="445025"/>
            <a:ext cx="54526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1"/>
                </a:solidFill>
              </a:rPr>
              <a:t>Concepts &amp; Terminologies</a:t>
            </a:r>
            <a:endParaRPr dirty="0">
              <a:solidFill>
                <a:schemeClr val="accent1"/>
              </a:solidFill>
            </a:endParaRPr>
          </a:p>
        </p:txBody>
      </p:sp>
      <p:cxnSp>
        <p:nvCxnSpPr>
          <p:cNvPr id="216" name="Google Shape;216;p44"/>
          <p:cNvCxnSpPr>
            <a:cxnSpLocks/>
          </p:cNvCxnSpPr>
          <p:nvPr/>
        </p:nvCxnSpPr>
        <p:spPr>
          <a:xfrm>
            <a:off x="187200" y="445025"/>
            <a:ext cx="4266267"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7" name="TextBox 6">
            <a:extLst>
              <a:ext uri="{FF2B5EF4-FFF2-40B4-BE49-F238E27FC236}">
                <a16:creationId xmlns:a16="http://schemas.microsoft.com/office/drawing/2014/main" id="{8E743475-3E8D-423C-9AF9-FB6B4FB544AD}"/>
              </a:ext>
            </a:extLst>
          </p:cNvPr>
          <p:cNvSpPr txBox="1"/>
          <p:nvPr/>
        </p:nvSpPr>
        <p:spPr>
          <a:xfrm>
            <a:off x="34333" y="1020336"/>
            <a:ext cx="7734468" cy="3108543"/>
          </a:xfrm>
          <a:prstGeom prst="rect">
            <a:avLst/>
          </a:prstGeom>
          <a:noFill/>
        </p:spPr>
        <p:txBody>
          <a:bodyPr wrap="square">
            <a:spAutoFit/>
          </a:bodyPr>
          <a:lstStyle/>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ANALOG and DIGITAL </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lang="en-US" b="1" dirty="0">
              <a:solidFill>
                <a:srgbClr val="FFFFFF"/>
              </a:solidFill>
              <a:latin typeface="Montserrat"/>
              <a:sym typeface="Montserrat"/>
            </a:endParaRP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lang="en-US" b="1" dirty="0">
                <a:solidFill>
                  <a:srgbClr val="FFFFFF"/>
                </a:solidFill>
                <a:latin typeface="Montserrat"/>
                <a:sym typeface="Montserrat"/>
              </a:rPr>
              <a:t>Analog: Analog signals are continuous and can take any value within a range. In microcontrollers, these signals are converted to digital form using an Analog-to-Digital Converter (ADC).</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Example: A temperature sensor that outputs varying voltage is an analog input.</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lang="en-US" b="1" dirty="0">
              <a:solidFill>
                <a:srgbClr val="FFFFFF"/>
              </a:solidFill>
              <a:latin typeface="Montserrat"/>
              <a:sym typeface="Montserrat"/>
            </a:endParaRP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lang="en-US" b="1" dirty="0">
                <a:solidFill>
                  <a:srgbClr val="FFFFFF"/>
                </a:solidFill>
                <a:latin typeface="Montserrat"/>
                <a:sym typeface="Montserrat"/>
              </a:rPr>
              <a:t>Digital: Digital signals are discrete, typically 0 or 1. Microcontrollers use digital pins to read or output these binary states.</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Example: A push button that is either pressed (1) or not pressed (0) provides a digital signal.</a:t>
            </a:r>
          </a:p>
        </p:txBody>
      </p:sp>
    </p:spTree>
    <p:extLst>
      <p:ext uri="{BB962C8B-B14F-4D97-AF65-F5344CB8AC3E}">
        <p14:creationId xmlns:p14="http://schemas.microsoft.com/office/powerpoint/2010/main" val="12575938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15200" y="445025"/>
            <a:ext cx="54526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1"/>
                </a:solidFill>
              </a:rPr>
              <a:t>Concepts &amp; Terminologies</a:t>
            </a:r>
            <a:endParaRPr dirty="0">
              <a:solidFill>
                <a:schemeClr val="accent1"/>
              </a:solidFill>
            </a:endParaRPr>
          </a:p>
        </p:txBody>
      </p:sp>
      <p:cxnSp>
        <p:nvCxnSpPr>
          <p:cNvPr id="216" name="Google Shape;216;p44"/>
          <p:cNvCxnSpPr>
            <a:cxnSpLocks/>
          </p:cNvCxnSpPr>
          <p:nvPr/>
        </p:nvCxnSpPr>
        <p:spPr>
          <a:xfrm>
            <a:off x="187200" y="445025"/>
            <a:ext cx="4266267"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7" name="TextBox 6">
            <a:extLst>
              <a:ext uri="{FF2B5EF4-FFF2-40B4-BE49-F238E27FC236}">
                <a16:creationId xmlns:a16="http://schemas.microsoft.com/office/drawing/2014/main" id="{8E743475-3E8D-423C-9AF9-FB6B4FB544AD}"/>
              </a:ext>
            </a:extLst>
          </p:cNvPr>
          <p:cNvSpPr txBox="1"/>
          <p:nvPr/>
        </p:nvSpPr>
        <p:spPr>
          <a:xfrm>
            <a:off x="0" y="1017093"/>
            <a:ext cx="7910286" cy="3970318"/>
          </a:xfrm>
          <a:prstGeom prst="rect">
            <a:avLst/>
          </a:prstGeom>
          <a:noFill/>
        </p:spPr>
        <p:txBody>
          <a:bodyPr wrap="square">
            <a:spAutoFit/>
          </a:bodyPr>
          <a:lstStyle/>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A communication protocol is a set of rules and conventions that enable devices to communicate with each other.</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Examples : </a:t>
            </a: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lang="en-US" b="1" dirty="0">
                <a:solidFill>
                  <a:srgbClr val="FFFFFF"/>
                </a:solidFill>
                <a:latin typeface="Montserrat"/>
                <a:sym typeface="Montserrat"/>
              </a:rPr>
              <a:t>UART</a:t>
            </a: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lang="en-US" b="1" dirty="0">
                <a:solidFill>
                  <a:srgbClr val="FFFFFF"/>
                </a:solidFill>
                <a:latin typeface="Montserrat"/>
                <a:sym typeface="Montserrat"/>
              </a:rPr>
              <a:t>SPI</a:t>
            </a: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lang="en-US" b="1" dirty="0">
                <a:solidFill>
                  <a:srgbClr val="FFFFFF"/>
                </a:solidFill>
                <a:latin typeface="Montserrat"/>
                <a:sym typeface="Montserrat"/>
              </a:rPr>
              <a:t>I2C</a:t>
            </a: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Baud Rate</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Baud Rate: Speed of data transmission in bits per second (bps) over serial communication. Common rates: 9600, 115200 bps.</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Serial Monitor in IDE </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Serial Monitor: A tool in IDEs like Arduino for viewing and sending data over a serial connection. </a:t>
            </a: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lang="en-US" b="1" dirty="0">
                <a:solidFill>
                  <a:srgbClr val="FFFFFF"/>
                </a:solidFill>
                <a:latin typeface="Montserrat"/>
                <a:sym typeface="Montserrat"/>
              </a:rPr>
              <a:t>Used for debugging and interacting with microcontrollers. </a:t>
            </a: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lang="en-US" b="1" dirty="0">
                <a:solidFill>
                  <a:srgbClr val="FFFFFF"/>
                </a:solidFill>
                <a:latin typeface="Montserrat"/>
                <a:sym typeface="Montserrat"/>
              </a:rPr>
              <a:t>Set Baud Rate: Must match the microcontroller's baud rate to display data correctly.</a:t>
            </a:r>
          </a:p>
        </p:txBody>
      </p:sp>
    </p:spTree>
    <p:extLst>
      <p:ext uri="{BB962C8B-B14F-4D97-AF65-F5344CB8AC3E}">
        <p14:creationId xmlns:p14="http://schemas.microsoft.com/office/powerpoint/2010/main" val="24459304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3" name="Title 2">
            <a:extLst>
              <a:ext uri="{FF2B5EF4-FFF2-40B4-BE49-F238E27FC236}">
                <a16:creationId xmlns:a16="http://schemas.microsoft.com/office/drawing/2014/main" id="{D5D3530C-0F91-4437-849A-11D2E59402CB}"/>
              </a:ext>
            </a:extLst>
          </p:cNvPr>
          <p:cNvSpPr>
            <a:spLocks noGrp="1"/>
          </p:cNvSpPr>
          <p:nvPr>
            <p:ph type="title"/>
          </p:nvPr>
        </p:nvSpPr>
        <p:spPr>
          <a:xfrm>
            <a:off x="260320" y="309756"/>
            <a:ext cx="5735700" cy="438895"/>
          </a:xfrm>
        </p:spPr>
        <p:txBody>
          <a:bodyPr/>
          <a:lstStyle/>
          <a:p>
            <a:r>
              <a:rPr lang="en-US" dirty="0"/>
              <a:t>What is a Microcontroller ?</a:t>
            </a:r>
          </a:p>
        </p:txBody>
      </p:sp>
      <p:sp>
        <p:nvSpPr>
          <p:cNvPr id="4" name="TextBox 3">
            <a:extLst>
              <a:ext uri="{FF2B5EF4-FFF2-40B4-BE49-F238E27FC236}">
                <a16:creationId xmlns:a16="http://schemas.microsoft.com/office/drawing/2014/main" id="{3B1C5E9D-227B-476C-8C0B-1F28DFCE0611}"/>
              </a:ext>
            </a:extLst>
          </p:cNvPr>
          <p:cNvSpPr txBox="1"/>
          <p:nvPr/>
        </p:nvSpPr>
        <p:spPr>
          <a:xfrm>
            <a:off x="831820" y="1385350"/>
            <a:ext cx="6541592" cy="584775"/>
          </a:xfrm>
          <a:prstGeom prst="rect">
            <a:avLst/>
          </a:prstGeom>
          <a:noFill/>
        </p:spPr>
        <p:txBody>
          <a:bodyPr wrap="square" rtlCol="0">
            <a:spAutoFit/>
          </a:bodyPr>
          <a:lstStyle/>
          <a:p>
            <a:pPr marL="285750" indent="-285750">
              <a:buClr>
                <a:schemeClr val="bg1">
                  <a:lumMod val="95000"/>
                </a:schemeClr>
              </a:buClr>
              <a:buFont typeface="Wingdings" panose="05000000000000000000" pitchFamily="2" charset="2"/>
              <a:buChar char="v"/>
            </a:pPr>
            <a:r>
              <a:rPr lang="en-US" sz="1600" b="1" i="0" dirty="0">
                <a:solidFill>
                  <a:srgbClr val="D1D5DB"/>
                </a:solidFill>
                <a:effectLst/>
                <a:latin typeface="Montserrat ExtraBold" panose="00000900000000000000" pitchFamily="2" charset="0"/>
              </a:rPr>
              <a:t>Definition:</a:t>
            </a:r>
            <a:r>
              <a:rPr lang="en-US" sz="1600" b="0" i="0" dirty="0">
                <a:solidFill>
                  <a:srgbClr val="D1D5DB"/>
                </a:solidFill>
                <a:effectLst/>
                <a:latin typeface="Montserrat ExtraBold" panose="00000900000000000000" pitchFamily="2" charset="0"/>
              </a:rPr>
              <a:t> MCU is a compact computer on a single chip</a:t>
            </a:r>
          </a:p>
          <a:p>
            <a:endParaRPr lang="en-US" sz="1600" dirty="0"/>
          </a:p>
        </p:txBody>
      </p:sp>
      <p:sp>
        <p:nvSpPr>
          <p:cNvPr id="10" name="TextBox 9">
            <a:extLst>
              <a:ext uri="{FF2B5EF4-FFF2-40B4-BE49-F238E27FC236}">
                <a16:creationId xmlns:a16="http://schemas.microsoft.com/office/drawing/2014/main" id="{C30807BB-F428-4742-8D70-B0243B9831C4}"/>
              </a:ext>
            </a:extLst>
          </p:cNvPr>
          <p:cNvSpPr txBox="1"/>
          <p:nvPr/>
        </p:nvSpPr>
        <p:spPr>
          <a:xfrm>
            <a:off x="683882" y="2106833"/>
            <a:ext cx="8254378" cy="553998"/>
          </a:xfrm>
          <a:prstGeom prst="rect">
            <a:avLst/>
          </a:prstGeom>
          <a:noFill/>
        </p:spPr>
        <p:txBody>
          <a:bodyPr wrap="square" rtlCol="0">
            <a:spAutoFit/>
          </a:bodyPr>
          <a:lstStyle/>
          <a:p>
            <a:pPr marL="441325" indent="-285750" algn="l">
              <a:buClr>
                <a:schemeClr val="bg1"/>
              </a:buClr>
              <a:buFont typeface="Wingdings" panose="05000000000000000000" pitchFamily="2" charset="2"/>
              <a:buChar char="v"/>
            </a:pPr>
            <a:r>
              <a:rPr lang="en-US" sz="1600" b="1" i="0" dirty="0">
                <a:solidFill>
                  <a:srgbClr val="D1D5DB"/>
                </a:solidFill>
                <a:effectLst/>
                <a:latin typeface="Montserrat ExtraBold" panose="00000900000000000000" pitchFamily="2" charset="0"/>
              </a:rPr>
              <a:t>Integration:</a:t>
            </a:r>
            <a:r>
              <a:rPr lang="en-US" sz="1600" b="0" i="0" dirty="0">
                <a:solidFill>
                  <a:srgbClr val="D1D5DB"/>
                </a:solidFill>
                <a:effectLst/>
                <a:latin typeface="Montserrat ExtraBold" panose="00000900000000000000" pitchFamily="2" charset="0"/>
              </a:rPr>
              <a:t> Combines CPU, memory and I/O interfaces on one chip</a:t>
            </a:r>
          </a:p>
          <a:p>
            <a:endParaRPr lang="en-US" dirty="0"/>
          </a:p>
        </p:txBody>
      </p:sp>
      <p:sp>
        <p:nvSpPr>
          <p:cNvPr id="11" name="TextBox 10">
            <a:extLst>
              <a:ext uri="{FF2B5EF4-FFF2-40B4-BE49-F238E27FC236}">
                <a16:creationId xmlns:a16="http://schemas.microsoft.com/office/drawing/2014/main" id="{36173B2F-30A0-4339-A74B-5BED54DDA123}"/>
              </a:ext>
            </a:extLst>
          </p:cNvPr>
          <p:cNvSpPr txBox="1"/>
          <p:nvPr/>
        </p:nvSpPr>
        <p:spPr>
          <a:xfrm>
            <a:off x="683882" y="1725783"/>
            <a:ext cx="7835278" cy="584775"/>
          </a:xfrm>
          <a:prstGeom prst="rect">
            <a:avLst/>
          </a:prstGeom>
          <a:noFill/>
        </p:spPr>
        <p:txBody>
          <a:bodyPr wrap="square" rtlCol="0">
            <a:spAutoFit/>
          </a:bodyPr>
          <a:lstStyle/>
          <a:p>
            <a:pPr marL="441325" indent="-285750" algn="l">
              <a:buClr>
                <a:schemeClr val="bg1">
                  <a:lumMod val="95000"/>
                </a:schemeClr>
              </a:buClr>
              <a:buFont typeface="Wingdings" panose="05000000000000000000" pitchFamily="2" charset="2"/>
              <a:buChar char="v"/>
            </a:pPr>
            <a:r>
              <a:rPr lang="en-US" sz="1600" b="1" i="0" dirty="0">
                <a:solidFill>
                  <a:srgbClr val="D1D5DB"/>
                </a:solidFill>
                <a:effectLst/>
                <a:latin typeface="Montserrat ExtraBold" panose="00000900000000000000" pitchFamily="2" charset="0"/>
              </a:rPr>
              <a:t>Purpose:</a:t>
            </a:r>
            <a:r>
              <a:rPr lang="en-US" sz="1600" b="0" i="0" dirty="0">
                <a:solidFill>
                  <a:srgbClr val="D1D5DB"/>
                </a:solidFill>
                <a:effectLst/>
                <a:latin typeface="Montserrat ExtraBold" panose="00000900000000000000" pitchFamily="2" charset="0"/>
              </a:rPr>
              <a:t> Designed to control specific tasks in electronic systems</a:t>
            </a:r>
          </a:p>
          <a:p>
            <a:endParaRPr lang="en-US" sz="1600" dirty="0"/>
          </a:p>
        </p:txBody>
      </p:sp>
      <p:pic>
        <p:nvPicPr>
          <p:cNvPr id="25" name="Picture 24">
            <a:extLst>
              <a:ext uri="{FF2B5EF4-FFF2-40B4-BE49-F238E27FC236}">
                <a16:creationId xmlns:a16="http://schemas.microsoft.com/office/drawing/2014/main" id="{5159A18D-9BB7-489C-B30A-EC055243D6F9}"/>
              </a:ext>
            </a:extLst>
          </p:cNvPr>
          <p:cNvPicPr>
            <a:picLocks noChangeAspect="1"/>
          </p:cNvPicPr>
          <p:nvPr/>
        </p:nvPicPr>
        <p:blipFill>
          <a:blip r:embed="rId3"/>
          <a:stretch>
            <a:fillRect/>
          </a:stretch>
        </p:blipFill>
        <p:spPr>
          <a:xfrm>
            <a:off x="431661" y="2487196"/>
            <a:ext cx="2595262" cy="2226920"/>
          </a:xfrm>
          <a:prstGeom prst="rect">
            <a:avLst/>
          </a:prstGeom>
        </p:spPr>
      </p:pic>
      <p:sp>
        <p:nvSpPr>
          <p:cNvPr id="37" name="TextBox 36">
            <a:extLst>
              <a:ext uri="{FF2B5EF4-FFF2-40B4-BE49-F238E27FC236}">
                <a16:creationId xmlns:a16="http://schemas.microsoft.com/office/drawing/2014/main" id="{FB1783AA-461F-49A4-B9F8-B85412A02731}"/>
              </a:ext>
            </a:extLst>
          </p:cNvPr>
          <p:cNvSpPr txBox="1"/>
          <p:nvPr/>
        </p:nvSpPr>
        <p:spPr>
          <a:xfrm>
            <a:off x="3382040" y="2824209"/>
            <a:ext cx="3681700" cy="369332"/>
          </a:xfrm>
          <a:prstGeom prst="rect">
            <a:avLst/>
          </a:prstGeom>
          <a:noFill/>
        </p:spPr>
        <p:txBody>
          <a:bodyPr wrap="square">
            <a:spAutoFit/>
          </a:bodyPr>
          <a:lstStyle/>
          <a:p>
            <a:r>
              <a:rPr lang="en-US" sz="1800" dirty="0">
                <a:solidFill>
                  <a:srgbClr val="FFAB40"/>
                </a:solidFill>
                <a:latin typeface="Montserrat ExtraBold"/>
                <a:sym typeface="Montserrat ExtraBold"/>
              </a:rPr>
              <a:t>Role in Embedded Systems</a:t>
            </a:r>
            <a:endParaRPr lang="en-US" sz="1100" dirty="0"/>
          </a:p>
        </p:txBody>
      </p:sp>
      <p:sp>
        <p:nvSpPr>
          <p:cNvPr id="39" name="TextBox 38">
            <a:extLst>
              <a:ext uri="{FF2B5EF4-FFF2-40B4-BE49-F238E27FC236}">
                <a16:creationId xmlns:a16="http://schemas.microsoft.com/office/drawing/2014/main" id="{008DA628-FB55-430B-9378-1AFEFAED8E98}"/>
              </a:ext>
            </a:extLst>
          </p:cNvPr>
          <p:cNvSpPr txBox="1"/>
          <p:nvPr/>
        </p:nvSpPr>
        <p:spPr>
          <a:xfrm>
            <a:off x="586740" y="943963"/>
            <a:ext cx="4572000" cy="338554"/>
          </a:xfrm>
          <a:prstGeom prst="rect">
            <a:avLst/>
          </a:prstGeom>
          <a:noFill/>
        </p:spPr>
        <p:txBody>
          <a:bodyPr wrap="square">
            <a:spAutoFit/>
          </a:bodyPr>
          <a:lstStyle/>
          <a:p>
            <a:r>
              <a:rPr lang="en-US" sz="1600" dirty="0">
                <a:solidFill>
                  <a:srgbClr val="FFAB40"/>
                </a:solidFill>
                <a:latin typeface="Montserrat ExtraBold"/>
                <a:sym typeface="Montserrat ExtraBold"/>
              </a:rPr>
              <a:t>Let’s Define it</a:t>
            </a:r>
            <a:endParaRPr lang="en-US" sz="1050" dirty="0"/>
          </a:p>
        </p:txBody>
      </p:sp>
      <p:sp>
        <p:nvSpPr>
          <p:cNvPr id="43" name="TextBox 42">
            <a:extLst>
              <a:ext uri="{FF2B5EF4-FFF2-40B4-BE49-F238E27FC236}">
                <a16:creationId xmlns:a16="http://schemas.microsoft.com/office/drawing/2014/main" id="{BC3D60FE-0312-4730-BBAE-CF27F746E834}"/>
              </a:ext>
            </a:extLst>
          </p:cNvPr>
          <p:cNvSpPr txBox="1"/>
          <p:nvPr/>
        </p:nvSpPr>
        <p:spPr>
          <a:xfrm>
            <a:off x="3308998" y="3151236"/>
            <a:ext cx="4196702" cy="338554"/>
          </a:xfrm>
          <a:prstGeom prst="rect">
            <a:avLst/>
          </a:prstGeom>
          <a:noFill/>
        </p:spPr>
        <p:txBody>
          <a:bodyPr wrap="square" rtlCol="0">
            <a:spAutoFit/>
          </a:bodyPr>
          <a:lstStyle/>
          <a:p>
            <a:pPr marL="285750" indent="-285750">
              <a:buClr>
                <a:schemeClr val="bg1">
                  <a:lumMod val="95000"/>
                </a:schemeClr>
              </a:buClr>
              <a:buFont typeface="Wingdings" panose="05000000000000000000" pitchFamily="2" charset="2"/>
              <a:buChar char="v"/>
            </a:pPr>
            <a:r>
              <a:rPr lang="en-US" sz="1600" b="1" i="0" dirty="0">
                <a:solidFill>
                  <a:srgbClr val="D1D5DB"/>
                </a:solidFill>
                <a:effectLst/>
                <a:latin typeface="Montserrat ExtraBold" panose="00000900000000000000" pitchFamily="2" charset="0"/>
              </a:rPr>
              <a:t>Central Processing and Control</a:t>
            </a:r>
            <a:endParaRPr lang="en-US" sz="1600" dirty="0"/>
          </a:p>
        </p:txBody>
      </p:sp>
      <p:sp>
        <p:nvSpPr>
          <p:cNvPr id="44" name="TextBox 43">
            <a:extLst>
              <a:ext uri="{FF2B5EF4-FFF2-40B4-BE49-F238E27FC236}">
                <a16:creationId xmlns:a16="http://schemas.microsoft.com/office/drawing/2014/main" id="{E6D5CC49-F03B-4481-84B1-F3F672C45D91}"/>
              </a:ext>
            </a:extLst>
          </p:cNvPr>
          <p:cNvSpPr txBox="1"/>
          <p:nvPr/>
        </p:nvSpPr>
        <p:spPr>
          <a:xfrm>
            <a:off x="3161060" y="3503388"/>
            <a:ext cx="5243800" cy="338554"/>
          </a:xfrm>
          <a:prstGeom prst="rect">
            <a:avLst/>
          </a:prstGeom>
          <a:noFill/>
        </p:spPr>
        <p:txBody>
          <a:bodyPr wrap="square" rtlCol="0">
            <a:spAutoFit/>
          </a:bodyPr>
          <a:lstStyle/>
          <a:p>
            <a:pPr marL="441325" indent="-285750" algn="l">
              <a:buClr>
                <a:schemeClr val="bg1">
                  <a:lumMod val="95000"/>
                </a:schemeClr>
              </a:buClr>
              <a:buFont typeface="Wingdings" panose="05000000000000000000" pitchFamily="2" charset="2"/>
              <a:buChar char="v"/>
            </a:pPr>
            <a:r>
              <a:rPr lang="en-US" sz="1600" b="1" i="0" dirty="0">
                <a:solidFill>
                  <a:srgbClr val="D1D5DB"/>
                </a:solidFill>
                <a:effectLst/>
                <a:latin typeface="Montserrat ExtraBold" panose="00000900000000000000" pitchFamily="2" charset="0"/>
              </a:rPr>
              <a:t>Integration of Essential Components</a:t>
            </a:r>
            <a:endParaRPr lang="en-US" sz="1600" dirty="0"/>
          </a:p>
        </p:txBody>
      </p:sp>
      <p:sp>
        <p:nvSpPr>
          <p:cNvPr id="47" name="TextBox 46">
            <a:extLst>
              <a:ext uri="{FF2B5EF4-FFF2-40B4-BE49-F238E27FC236}">
                <a16:creationId xmlns:a16="http://schemas.microsoft.com/office/drawing/2014/main" id="{967D935F-CBD2-4347-A077-49B3A9DE9A50}"/>
              </a:ext>
            </a:extLst>
          </p:cNvPr>
          <p:cNvSpPr txBox="1"/>
          <p:nvPr/>
        </p:nvSpPr>
        <p:spPr>
          <a:xfrm>
            <a:off x="3161060" y="3841942"/>
            <a:ext cx="5502880" cy="338554"/>
          </a:xfrm>
          <a:prstGeom prst="rect">
            <a:avLst/>
          </a:prstGeom>
          <a:noFill/>
        </p:spPr>
        <p:txBody>
          <a:bodyPr wrap="square" rtlCol="0">
            <a:spAutoFit/>
          </a:bodyPr>
          <a:lstStyle/>
          <a:p>
            <a:pPr marL="441325" indent="-285750" algn="l">
              <a:buClr>
                <a:schemeClr val="bg1">
                  <a:lumMod val="95000"/>
                </a:schemeClr>
              </a:buClr>
              <a:buFont typeface="Wingdings" panose="05000000000000000000" pitchFamily="2" charset="2"/>
              <a:buChar char="v"/>
            </a:pPr>
            <a:r>
              <a:rPr lang="en-US" sz="1600" b="1" i="0" dirty="0">
                <a:solidFill>
                  <a:srgbClr val="D1D5DB"/>
                </a:solidFill>
                <a:effectLst/>
                <a:latin typeface="Montserrat ExtraBold" panose="00000900000000000000" pitchFamily="2" charset="0"/>
              </a:rPr>
              <a:t>Real-time Responsiveness and Efficiency</a:t>
            </a:r>
            <a:endParaRPr lang="en-US" sz="1600" dirty="0"/>
          </a:p>
        </p:txBody>
      </p:sp>
      <p:cxnSp>
        <p:nvCxnSpPr>
          <p:cNvPr id="48" name="Google Shape;172;p39">
            <a:extLst>
              <a:ext uri="{FF2B5EF4-FFF2-40B4-BE49-F238E27FC236}">
                <a16:creationId xmlns:a16="http://schemas.microsoft.com/office/drawing/2014/main" id="{79FBC7A6-A59D-42B3-8C67-B751E1209FFD}"/>
              </a:ext>
            </a:extLst>
          </p:cNvPr>
          <p:cNvCxnSpPr>
            <a:cxnSpLocks/>
          </p:cNvCxnSpPr>
          <p:nvPr/>
        </p:nvCxnSpPr>
        <p:spPr>
          <a:xfrm>
            <a:off x="398060" y="309756"/>
            <a:ext cx="4368340" cy="0"/>
          </a:xfrm>
          <a:prstGeom prst="straightConnector1">
            <a:avLst/>
          </a:prstGeom>
          <a:noFill/>
          <a:ln w="9525" cap="flat" cmpd="sng">
            <a:solidFill>
              <a:schemeClr val="accent1"/>
            </a:solidFill>
            <a:prstDash val="solid"/>
            <a:round/>
            <a:headEnd type="none" w="med" len="med"/>
            <a:tailEnd type="none" w="med" len="med"/>
          </a:ln>
          <a:effectLst>
            <a:glow>
              <a:schemeClr val="accent1">
                <a:alpha val="40000"/>
              </a:schemeClr>
            </a:glow>
            <a:outerShdw blurRad="57150" dist="19050" dir="5400000" algn="bl" rotWithShape="0">
              <a:srgbClr val="FFFFFF">
                <a:alpha val="50000"/>
              </a:srgbClr>
            </a:outerShdw>
            <a:reflection stA="0" endPos="65000" dist="50800" dir="5400000" sy="-100000" algn="bl" rotWithShape="0"/>
          </a:effectLst>
        </p:spPr>
      </p:cxnSp>
      <p:sp>
        <p:nvSpPr>
          <p:cNvPr id="50" name="TextBox 49">
            <a:extLst>
              <a:ext uri="{FF2B5EF4-FFF2-40B4-BE49-F238E27FC236}">
                <a16:creationId xmlns:a16="http://schemas.microsoft.com/office/drawing/2014/main" id="{57D582E5-7A1A-400A-9512-A1C2CC48E44F}"/>
              </a:ext>
            </a:extLst>
          </p:cNvPr>
          <p:cNvSpPr txBox="1"/>
          <p:nvPr/>
        </p:nvSpPr>
        <p:spPr>
          <a:xfrm>
            <a:off x="683882" y="4440813"/>
            <a:ext cx="1933959" cy="338554"/>
          </a:xfrm>
          <a:prstGeom prst="rect">
            <a:avLst/>
          </a:prstGeom>
          <a:noFill/>
        </p:spPr>
        <p:txBody>
          <a:bodyPr wrap="square" rtlCol="0">
            <a:spAutoFit/>
          </a:bodyPr>
          <a:lstStyle/>
          <a:p>
            <a:pPr marL="155575" algn="l">
              <a:buClr>
                <a:schemeClr val="bg1">
                  <a:lumMod val="95000"/>
                </a:schemeClr>
              </a:buClr>
            </a:pPr>
            <a:r>
              <a:rPr lang="en-US" sz="1600" b="1" i="0" dirty="0">
                <a:solidFill>
                  <a:srgbClr val="D1D5DB"/>
                </a:solidFill>
                <a:effectLst/>
                <a:latin typeface="Montserrat ExtraBold" panose="00000900000000000000" pitchFamily="2" charset="0"/>
              </a:rPr>
              <a:t>Arduino NANO</a:t>
            </a:r>
            <a:endParaRPr lang="en-US" sz="1600" dirty="0"/>
          </a:p>
        </p:txBody>
      </p:sp>
      <p:cxnSp>
        <p:nvCxnSpPr>
          <p:cNvPr id="51" name="Google Shape;172;p39">
            <a:extLst>
              <a:ext uri="{FF2B5EF4-FFF2-40B4-BE49-F238E27FC236}">
                <a16:creationId xmlns:a16="http://schemas.microsoft.com/office/drawing/2014/main" id="{D5BC573D-18F2-4839-8A04-EF274A45A8BD}"/>
              </a:ext>
            </a:extLst>
          </p:cNvPr>
          <p:cNvCxnSpPr>
            <a:cxnSpLocks/>
          </p:cNvCxnSpPr>
          <p:nvPr/>
        </p:nvCxnSpPr>
        <p:spPr>
          <a:xfrm>
            <a:off x="831820" y="4714116"/>
            <a:ext cx="1786021" cy="0"/>
          </a:xfrm>
          <a:prstGeom prst="straightConnector1">
            <a:avLst/>
          </a:prstGeom>
          <a:noFill/>
          <a:ln w="9525" cap="flat" cmpd="sng">
            <a:solidFill>
              <a:schemeClr val="accent1"/>
            </a:solidFill>
            <a:prstDash val="solid"/>
            <a:round/>
            <a:headEnd type="none" w="med" len="med"/>
            <a:tailEnd type="none" w="med" len="med"/>
          </a:ln>
          <a:effectLst>
            <a:glow>
              <a:schemeClr val="accent1">
                <a:alpha val="40000"/>
              </a:schemeClr>
            </a:glow>
            <a:outerShdw blurRad="57150" dist="19050" dir="5400000" algn="bl" rotWithShape="0">
              <a:srgbClr val="FFFFFF">
                <a:alpha val="50000"/>
              </a:srgbClr>
            </a:outerShdw>
            <a:reflection stA="0" endPos="65000" dist="50800" dir="5400000" sy="-100000" algn="bl" rotWithShape="0"/>
          </a:effectLst>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15200" y="445025"/>
            <a:ext cx="54526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1"/>
                </a:solidFill>
              </a:rPr>
              <a:t>Exploring Arduino UNO</a:t>
            </a:r>
            <a:endParaRPr dirty="0">
              <a:solidFill>
                <a:schemeClr val="accent1"/>
              </a:solidFill>
            </a:endParaRPr>
          </a:p>
        </p:txBody>
      </p:sp>
      <p:cxnSp>
        <p:nvCxnSpPr>
          <p:cNvPr id="216" name="Google Shape;216;p44"/>
          <p:cNvCxnSpPr>
            <a:cxnSpLocks/>
          </p:cNvCxnSpPr>
          <p:nvPr/>
        </p:nvCxnSpPr>
        <p:spPr>
          <a:xfrm>
            <a:off x="187200" y="445025"/>
            <a:ext cx="38952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7" name="TextBox 6">
            <a:extLst>
              <a:ext uri="{FF2B5EF4-FFF2-40B4-BE49-F238E27FC236}">
                <a16:creationId xmlns:a16="http://schemas.microsoft.com/office/drawing/2014/main" id="{8E743475-3E8D-423C-9AF9-FB6B4FB544AD}"/>
              </a:ext>
            </a:extLst>
          </p:cNvPr>
          <p:cNvSpPr txBox="1"/>
          <p:nvPr/>
        </p:nvSpPr>
        <p:spPr>
          <a:xfrm>
            <a:off x="34333" y="1020336"/>
            <a:ext cx="7734468" cy="2462213"/>
          </a:xfrm>
          <a:prstGeom prst="rect">
            <a:avLst/>
          </a:prstGeom>
          <a:noFill/>
        </p:spPr>
        <p:txBody>
          <a:bodyPr wrap="square">
            <a:spAutoFit/>
          </a:bodyPr>
          <a:lstStyle/>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Arduino UNO is a popular microcontroller board based on the ATmega328P microcontroller. It is widely used in electronics projects for both beginners and professionals due to its simplicity and ease of use.</a:t>
            </a: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indent="0" algn="just" defTabSz="914400" rtl="0" eaLnBrk="1" fontAlgn="auto" latinLnBrk="0" hangingPunct="1">
              <a:lnSpc>
                <a:spcPct val="100000"/>
              </a:lnSpc>
              <a:spcBef>
                <a:spcPts val="0"/>
              </a:spcBef>
              <a:spcAft>
                <a:spcPts val="0"/>
              </a:spcAft>
              <a:buClr>
                <a:srgbClr val="FFFFFF"/>
              </a:buClr>
              <a:buSzPts val="1400"/>
              <a:buFont typeface="Montserrat"/>
              <a:buNone/>
              <a:tabLst/>
              <a:defRPr/>
            </a:pPr>
            <a:endParaRPr lang="en-US" b="1" dirty="0">
              <a:solidFill>
                <a:srgbClr val="FFFFFF"/>
              </a:solidFill>
              <a:latin typeface="Montserrat"/>
              <a:sym typeface="Montserrat"/>
            </a:endParaRP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Operating Voltage: 5V</a:t>
            </a: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Digital I/O Pins: 14 (6 PWM)</a:t>
            </a: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Analog Input Pins: 6</a:t>
            </a: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Flash Memory: 32 KB</a:t>
            </a: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Clock Speed: 16 MHz</a:t>
            </a: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USB Connection: For programming and power</a:t>
            </a: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Power Supply: 7-12V via power jack or USB</a:t>
            </a:r>
          </a:p>
        </p:txBody>
      </p:sp>
      <p:pic>
        <p:nvPicPr>
          <p:cNvPr id="3" name="Picture 2">
            <a:extLst>
              <a:ext uri="{FF2B5EF4-FFF2-40B4-BE49-F238E27FC236}">
                <a16:creationId xmlns:a16="http://schemas.microsoft.com/office/drawing/2014/main" id="{A2696C11-FD50-4665-999B-6B3CAEF16067}"/>
              </a:ext>
            </a:extLst>
          </p:cNvPr>
          <p:cNvPicPr>
            <a:picLocks noChangeAspect="1"/>
          </p:cNvPicPr>
          <p:nvPr/>
        </p:nvPicPr>
        <p:blipFill>
          <a:blip r:embed="rId3"/>
          <a:stretch>
            <a:fillRect/>
          </a:stretch>
        </p:blipFill>
        <p:spPr>
          <a:xfrm>
            <a:off x="4436867" y="2095941"/>
            <a:ext cx="4672800" cy="3178534"/>
          </a:xfrm>
          <a:prstGeom prst="rect">
            <a:avLst/>
          </a:prstGeom>
        </p:spPr>
      </p:pic>
    </p:spTree>
    <p:extLst>
      <p:ext uri="{BB962C8B-B14F-4D97-AF65-F5344CB8AC3E}">
        <p14:creationId xmlns:p14="http://schemas.microsoft.com/office/powerpoint/2010/main" val="5622760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15200" y="445025"/>
            <a:ext cx="54526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to Program it?</a:t>
            </a:r>
            <a:endParaRPr dirty="0">
              <a:solidFill>
                <a:schemeClr val="accent1"/>
              </a:solidFill>
            </a:endParaRPr>
          </a:p>
        </p:txBody>
      </p:sp>
      <p:cxnSp>
        <p:nvCxnSpPr>
          <p:cNvPr id="216" name="Google Shape;216;p44"/>
          <p:cNvCxnSpPr>
            <a:cxnSpLocks/>
          </p:cNvCxnSpPr>
          <p:nvPr/>
        </p:nvCxnSpPr>
        <p:spPr>
          <a:xfrm>
            <a:off x="187200" y="445025"/>
            <a:ext cx="31896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7" name="TextBox 6">
            <a:extLst>
              <a:ext uri="{FF2B5EF4-FFF2-40B4-BE49-F238E27FC236}">
                <a16:creationId xmlns:a16="http://schemas.microsoft.com/office/drawing/2014/main" id="{8E743475-3E8D-423C-9AF9-FB6B4FB544AD}"/>
              </a:ext>
            </a:extLst>
          </p:cNvPr>
          <p:cNvSpPr txBox="1"/>
          <p:nvPr/>
        </p:nvSpPr>
        <p:spPr>
          <a:xfrm>
            <a:off x="34333" y="1020336"/>
            <a:ext cx="7734468" cy="1169551"/>
          </a:xfrm>
          <a:prstGeom prst="rect">
            <a:avLst/>
          </a:prstGeom>
          <a:noFill/>
        </p:spPr>
        <p:txBody>
          <a:bodyPr wrap="square">
            <a:spAutoFit/>
          </a:bodyPr>
          <a:lstStyle/>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Arduino IDE is an open-source software platform used for writing, compiling, and uploading code to Arduino boards. </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It provides a user-friendly interface with built-in libraries and examples, making it easy to develop and debug projects on various Arduino-compatible microcontrollers.</a:t>
            </a:r>
            <a:endParaRPr kumimoji="0" lang="en-US" sz="1400" b="1" i="0" u="none" strike="noStrike" kern="0" cap="none" spc="0" normalizeH="0" baseline="0" noProof="0" dirty="0">
              <a:ln>
                <a:noFill/>
              </a:ln>
              <a:solidFill>
                <a:srgbClr val="FFFFFF"/>
              </a:solidFill>
              <a:effectLst/>
              <a:uLnTx/>
              <a:uFillTx/>
              <a:latin typeface="Montserrat"/>
              <a:sym typeface="Montserrat"/>
            </a:endParaRPr>
          </a:p>
        </p:txBody>
      </p:sp>
      <p:pic>
        <p:nvPicPr>
          <p:cNvPr id="8" name="Picture 7">
            <a:extLst>
              <a:ext uri="{FF2B5EF4-FFF2-40B4-BE49-F238E27FC236}">
                <a16:creationId xmlns:a16="http://schemas.microsoft.com/office/drawing/2014/main" id="{895987D1-16DA-4577-8978-4A3BA7CACEAC}"/>
              </a:ext>
            </a:extLst>
          </p:cNvPr>
          <p:cNvPicPr>
            <a:picLocks noChangeAspect="1"/>
          </p:cNvPicPr>
          <p:nvPr/>
        </p:nvPicPr>
        <p:blipFill rotWithShape="1">
          <a:blip r:embed="rId3"/>
          <a:srcRect r="54001" b="57133"/>
          <a:stretch/>
        </p:blipFill>
        <p:spPr>
          <a:xfrm>
            <a:off x="261700" y="2189887"/>
            <a:ext cx="4731399" cy="2577600"/>
          </a:xfrm>
          <a:prstGeom prst="rect">
            <a:avLst/>
          </a:prstGeom>
        </p:spPr>
      </p:pic>
    </p:spTree>
    <p:extLst>
      <p:ext uri="{BB962C8B-B14F-4D97-AF65-F5344CB8AC3E}">
        <p14:creationId xmlns:p14="http://schemas.microsoft.com/office/powerpoint/2010/main" val="21336590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15200" y="445025"/>
            <a:ext cx="54526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Programming Guide</a:t>
            </a:r>
            <a:endParaRPr dirty="0">
              <a:solidFill>
                <a:schemeClr val="accent1"/>
              </a:solidFill>
            </a:endParaRPr>
          </a:p>
        </p:txBody>
      </p:sp>
      <p:cxnSp>
        <p:nvCxnSpPr>
          <p:cNvPr id="216" name="Google Shape;216;p44"/>
          <p:cNvCxnSpPr>
            <a:cxnSpLocks/>
          </p:cNvCxnSpPr>
          <p:nvPr/>
        </p:nvCxnSpPr>
        <p:spPr>
          <a:xfrm>
            <a:off x="187200" y="445025"/>
            <a:ext cx="32616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7" name="TextBox 6">
            <a:extLst>
              <a:ext uri="{FF2B5EF4-FFF2-40B4-BE49-F238E27FC236}">
                <a16:creationId xmlns:a16="http://schemas.microsoft.com/office/drawing/2014/main" id="{8E743475-3E8D-423C-9AF9-FB6B4FB544AD}"/>
              </a:ext>
            </a:extLst>
          </p:cNvPr>
          <p:cNvSpPr txBox="1"/>
          <p:nvPr/>
        </p:nvSpPr>
        <p:spPr>
          <a:xfrm>
            <a:off x="34333" y="1020336"/>
            <a:ext cx="7734468" cy="3754874"/>
          </a:xfrm>
          <a:prstGeom prst="rect">
            <a:avLst/>
          </a:prstGeom>
          <a:noFill/>
        </p:spPr>
        <p:txBody>
          <a:bodyPr wrap="square">
            <a:spAutoFit/>
          </a:bodyPr>
          <a:lstStyle/>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Basic Structure :</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void setup() {</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  // Initialization code here (runs once)</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void loop() {</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  // Main code here (runs repeatedly)</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Pin Modes :</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err="1">
                <a:ln>
                  <a:noFill/>
                </a:ln>
                <a:solidFill>
                  <a:srgbClr val="FFFFFF"/>
                </a:solidFill>
                <a:effectLst/>
                <a:uLnTx/>
                <a:uFillTx/>
                <a:latin typeface="Montserrat"/>
                <a:sym typeface="Montserrat"/>
              </a:rPr>
              <a:t>pinMode</a:t>
            </a:r>
            <a:r>
              <a:rPr kumimoji="0" lang="en-US" sz="1400" b="1" i="0" u="none" strike="noStrike" kern="0" cap="none" spc="0" normalizeH="0" baseline="0" noProof="0" dirty="0">
                <a:ln>
                  <a:noFill/>
                </a:ln>
                <a:solidFill>
                  <a:srgbClr val="FFFFFF"/>
                </a:solidFill>
                <a:effectLst/>
                <a:uLnTx/>
                <a:uFillTx/>
                <a:latin typeface="Montserrat"/>
                <a:sym typeface="Montserrat"/>
              </a:rPr>
              <a:t>(pin, INPUT);       // Set pin as input</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err="1">
                <a:ln>
                  <a:noFill/>
                </a:ln>
                <a:solidFill>
                  <a:srgbClr val="FFFFFF"/>
                </a:solidFill>
                <a:effectLst/>
                <a:uLnTx/>
                <a:uFillTx/>
                <a:latin typeface="Montserrat"/>
                <a:sym typeface="Montserrat"/>
              </a:rPr>
              <a:t>pinMode</a:t>
            </a:r>
            <a:r>
              <a:rPr kumimoji="0" lang="en-US" sz="1400" b="1" i="0" u="none" strike="noStrike" kern="0" cap="none" spc="0" normalizeH="0" baseline="0" noProof="0" dirty="0">
                <a:ln>
                  <a:noFill/>
                </a:ln>
                <a:solidFill>
                  <a:srgbClr val="FFFFFF"/>
                </a:solidFill>
                <a:effectLst/>
                <a:uLnTx/>
                <a:uFillTx/>
                <a:latin typeface="Montserrat"/>
                <a:sym typeface="Montserrat"/>
              </a:rPr>
              <a:t>(pin, OUTPUT);      // Set pin as output</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p:txBody>
      </p:sp>
    </p:spTree>
    <p:extLst>
      <p:ext uri="{BB962C8B-B14F-4D97-AF65-F5344CB8AC3E}">
        <p14:creationId xmlns:p14="http://schemas.microsoft.com/office/powerpoint/2010/main" val="28704458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15200" y="445025"/>
            <a:ext cx="54526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Programming Guide</a:t>
            </a:r>
            <a:endParaRPr dirty="0">
              <a:solidFill>
                <a:schemeClr val="accent1"/>
              </a:solidFill>
            </a:endParaRPr>
          </a:p>
        </p:txBody>
      </p:sp>
      <p:cxnSp>
        <p:nvCxnSpPr>
          <p:cNvPr id="216" name="Google Shape;216;p44"/>
          <p:cNvCxnSpPr>
            <a:cxnSpLocks/>
          </p:cNvCxnSpPr>
          <p:nvPr/>
        </p:nvCxnSpPr>
        <p:spPr>
          <a:xfrm>
            <a:off x="187200" y="445025"/>
            <a:ext cx="32616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7" name="TextBox 6">
            <a:extLst>
              <a:ext uri="{FF2B5EF4-FFF2-40B4-BE49-F238E27FC236}">
                <a16:creationId xmlns:a16="http://schemas.microsoft.com/office/drawing/2014/main" id="{8E743475-3E8D-423C-9AF9-FB6B4FB544AD}"/>
              </a:ext>
            </a:extLst>
          </p:cNvPr>
          <p:cNvSpPr txBox="1"/>
          <p:nvPr/>
        </p:nvSpPr>
        <p:spPr>
          <a:xfrm>
            <a:off x="34333" y="1020336"/>
            <a:ext cx="7734468" cy="2893100"/>
          </a:xfrm>
          <a:prstGeom prst="rect">
            <a:avLst/>
          </a:prstGeom>
          <a:noFill/>
        </p:spPr>
        <p:txBody>
          <a:bodyPr wrap="square">
            <a:spAutoFit/>
          </a:bodyPr>
          <a:lstStyle/>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Digital I/O:</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err="1">
                <a:ln>
                  <a:noFill/>
                </a:ln>
                <a:solidFill>
                  <a:srgbClr val="FFFFFF"/>
                </a:solidFill>
                <a:effectLst/>
                <a:uLnTx/>
                <a:uFillTx/>
                <a:latin typeface="Montserrat"/>
                <a:sym typeface="Montserrat"/>
              </a:rPr>
              <a:t>digitalWrite</a:t>
            </a:r>
            <a:r>
              <a:rPr kumimoji="0" lang="en-US" sz="1400" b="1" i="0" u="none" strike="noStrike" kern="0" cap="none" spc="0" normalizeH="0" baseline="0" noProof="0" dirty="0">
                <a:ln>
                  <a:noFill/>
                </a:ln>
                <a:solidFill>
                  <a:srgbClr val="FFFFFF"/>
                </a:solidFill>
                <a:effectLst/>
                <a:uLnTx/>
                <a:uFillTx/>
                <a:latin typeface="Montserrat"/>
                <a:sym typeface="Montserrat"/>
              </a:rPr>
              <a:t>(pin, HIGH);   // Set pin to HIGH</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err="1">
                <a:ln>
                  <a:noFill/>
                </a:ln>
                <a:solidFill>
                  <a:srgbClr val="FFFFFF"/>
                </a:solidFill>
                <a:effectLst/>
                <a:uLnTx/>
                <a:uFillTx/>
                <a:latin typeface="Montserrat"/>
                <a:sym typeface="Montserrat"/>
              </a:rPr>
              <a:t>digitalWrite</a:t>
            </a:r>
            <a:r>
              <a:rPr kumimoji="0" lang="en-US" sz="1400" b="1" i="0" u="none" strike="noStrike" kern="0" cap="none" spc="0" normalizeH="0" baseline="0" noProof="0" dirty="0">
                <a:ln>
                  <a:noFill/>
                </a:ln>
                <a:solidFill>
                  <a:srgbClr val="FFFFFF"/>
                </a:solidFill>
                <a:effectLst/>
                <a:uLnTx/>
                <a:uFillTx/>
                <a:latin typeface="Montserrat"/>
                <a:sym typeface="Montserrat"/>
              </a:rPr>
              <a:t>(pin, LOW);    // Set pin to LOW</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int </a:t>
            </a:r>
            <a:r>
              <a:rPr kumimoji="0" lang="en-US" sz="1400" b="1" i="0" u="none" strike="noStrike" kern="0" cap="none" spc="0" normalizeH="0" baseline="0" noProof="0" dirty="0" err="1">
                <a:ln>
                  <a:noFill/>
                </a:ln>
                <a:solidFill>
                  <a:srgbClr val="FFFFFF"/>
                </a:solidFill>
                <a:effectLst/>
                <a:uLnTx/>
                <a:uFillTx/>
                <a:latin typeface="Montserrat"/>
                <a:sym typeface="Montserrat"/>
              </a:rPr>
              <a:t>val</a:t>
            </a:r>
            <a:r>
              <a:rPr kumimoji="0" lang="en-US" sz="1400" b="1" i="0" u="none" strike="noStrike" kern="0" cap="none" spc="0" normalizeH="0" baseline="0" noProof="0" dirty="0">
                <a:ln>
                  <a:noFill/>
                </a:ln>
                <a:solidFill>
                  <a:srgbClr val="FFFFFF"/>
                </a:solidFill>
                <a:effectLst/>
                <a:uLnTx/>
                <a:uFillTx/>
                <a:latin typeface="Montserrat"/>
                <a:sym typeface="Montserrat"/>
              </a:rPr>
              <a:t> = </a:t>
            </a:r>
            <a:r>
              <a:rPr kumimoji="0" lang="en-US" sz="1400" b="1" i="0" u="none" strike="noStrike" kern="0" cap="none" spc="0" normalizeH="0" baseline="0" noProof="0" dirty="0" err="1">
                <a:ln>
                  <a:noFill/>
                </a:ln>
                <a:solidFill>
                  <a:srgbClr val="FFFFFF"/>
                </a:solidFill>
                <a:effectLst/>
                <a:uLnTx/>
                <a:uFillTx/>
                <a:latin typeface="Montserrat"/>
                <a:sym typeface="Montserrat"/>
              </a:rPr>
              <a:t>digitalRead</a:t>
            </a:r>
            <a:r>
              <a:rPr kumimoji="0" lang="en-US" sz="1400" b="1" i="0" u="none" strike="noStrike" kern="0" cap="none" spc="0" normalizeH="0" baseline="0" noProof="0" dirty="0">
                <a:ln>
                  <a:noFill/>
                </a:ln>
                <a:solidFill>
                  <a:srgbClr val="FFFFFF"/>
                </a:solidFill>
                <a:effectLst/>
                <a:uLnTx/>
                <a:uFillTx/>
                <a:latin typeface="Montserrat"/>
                <a:sym typeface="Montserrat"/>
              </a:rPr>
              <a:t>(pin);// Read digital value (HIGH or LOW)</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Analog I/O:</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int </a:t>
            </a:r>
            <a:r>
              <a:rPr kumimoji="0" lang="en-US" sz="1400" b="1" i="0" u="none" strike="noStrike" kern="0" cap="none" spc="0" normalizeH="0" baseline="0" noProof="0" dirty="0" err="1">
                <a:ln>
                  <a:noFill/>
                </a:ln>
                <a:solidFill>
                  <a:srgbClr val="FFFFFF"/>
                </a:solidFill>
                <a:effectLst/>
                <a:uLnTx/>
                <a:uFillTx/>
                <a:latin typeface="Montserrat"/>
                <a:sym typeface="Montserrat"/>
              </a:rPr>
              <a:t>val</a:t>
            </a:r>
            <a:r>
              <a:rPr kumimoji="0" lang="en-US" sz="1400" b="1" i="0" u="none" strike="noStrike" kern="0" cap="none" spc="0" normalizeH="0" baseline="0" noProof="0" dirty="0">
                <a:ln>
                  <a:noFill/>
                </a:ln>
                <a:solidFill>
                  <a:srgbClr val="FFFFFF"/>
                </a:solidFill>
                <a:effectLst/>
                <a:uLnTx/>
                <a:uFillTx/>
                <a:latin typeface="Montserrat"/>
                <a:sym typeface="Montserrat"/>
              </a:rPr>
              <a:t> = </a:t>
            </a:r>
            <a:r>
              <a:rPr kumimoji="0" lang="en-US" sz="1400" b="1" i="0" u="none" strike="noStrike" kern="0" cap="none" spc="0" normalizeH="0" baseline="0" noProof="0" dirty="0" err="1">
                <a:ln>
                  <a:noFill/>
                </a:ln>
                <a:solidFill>
                  <a:srgbClr val="FFFFFF"/>
                </a:solidFill>
                <a:effectLst/>
                <a:uLnTx/>
                <a:uFillTx/>
                <a:latin typeface="Montserrat"/>
                <a:sym typeface="Montserrat"/>
              </a:rPr>
              <a:t>analogRead</a:t>
            </a:r>
            <a:r>
              <a:rPr kumimoji="0" lang="en-US" sz="1400" b="1" i="0" u="none" strike="noStrike" kern="0" cap="none" spc="0" normalizeH="0" baseline="0" noProof="0" dirty="0">
                <a:ln>
                  <a:noFill/>
                </a:ln>
                <a:solidFill>
                  <a:srgbClr val="FFFFFF"/>
                </a:solidFill>
                <a:effectLst/>
                <a:uLnTx/>
                <a:uFillTx/>
                <a:latin typeface="Montserrat"/>
                <a:sym typeface="Montserrat"/>
              </a:rPr>
              <a:t>(pin);     // Read analog value (0-1023)</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err="1">
                <a:ln>
                  <a:noFill/>
                </a:ln>
                <a:solidFill>
                  <a:srgbClr val="FFFFFF"/>
                </a:solidFill>
                <a:effectLst/>
                <a:uLnTx/>
                <a:uFillTx/>
                <a:latin typeface="Montserrat"/>
                <a:sym typeface="Montserrat"/>
              </a:rPr>
              <a:t>analogWrite</a:t>
            </a:r>
            <a:r>
              <a:rPr kumimoji="0" lang="en-US" sz="1400" b="1" i="0" u="none" strike="noStrike" kern="0" cap="none" spc="0" normalizeH="0" baseline="0" noProof="0" dirty="0">
                <a:ln>
                  <a:noFill/>
                </a:ln>
                <a:solidFill>
                  <a:srgbClr val="FFFFFF"/>
                </a:solidFill>
                <a:effectLst/>
                <a:uLnTx/>
                <a:uFillTx/>
                <a:latin typeface="Montserrat"/>
                <a:sym typeface="Montserrat"/>
              </a:rPr>
              <a:t>(pin, value);       // Write PWM value (0-255)</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p:txBody>
      </p:sp>
    </p:spTree>
    <p:extLst>
      <p:ext uri="{BB962C8B-B14F-4D97-AF65-F5344CB8AC3E}">
        <p14:creationId xmlns:p14="http://schemas.microsoft.com/office/powerpoint/2010/main" val="31486807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15200" y="445025"/>
            <a:ext cx="54526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Programming Guide</a:t>
            </a:r>
            <a:endParaRPr dirty="0">
              <a:solidFill>
                <a:schemeClr val="accent1"/>
              </a:solidFill>
            </a:endParaRPr>
          </a:p>
        </p:txBody>
      </p:sp>
      <p:cxnSp>
        <p:nvCxnSpPr>
          <p:cNvPr id="216" name="Google Shape;216;p44"/>
          <p:cNvCxnSpPr>
            <a:cxnSpLocks/>
          </p:cNvCxnSpPr>
          <p:nvPr/>
        </p:nvCxnSpPr>
        <p:spPr>
          <a:xfrm>
            <a:off x="187200" y="445025"/>
            <a:ext cx="32616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7" name="TextBox 6">
            <a:extLst>
              <a:ext uri="{FF2B5EF4-FFF2-40B4-BE49-F238E27FC236}">
                <a16:creationId xmlns:a16="http://schemas.microsoft.com/office/drawing/2014/main" id="{8E743475-3E8D-423C-9AF9-FB6B4FB544AD}"/>
              </a:ext>
            </a:extLst>
          </p:cNvPr>
          <p:cNvSpPr txBox="1"/>
          <p:nvPr/>
        </p:nvSpPr>
        <p:spPr>
          <a:xfrm>
            <a:off x="34333" y="1020336"/>
            <a:ext cx="7734468" cy="2677656"/>
          </a:xfrm>
          <a:prstGeom prst="rect">
            <a:avLst/>
          </a:prstGeom>
          <a:noFill/>
        </p:spPr>
        <p:txBody>
          <a:bodyPr wrap="square">
            <a:spAutoFit/>
          </a:bodyPr>
          <a:lstStyle/>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Serial Communication:</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err="1">
                <a:ln>
                  <a:noFill/>
                </a:ln>
                <a:solidFill>
                  <a:srgbClr val="FFFFFF"/>
                </a:solidFill>
                <a:effectLst/>
                <a:uLnTx/>
                <a:uFillTx/>
                <a:latin typeface="Montserrat"/>
                <a:sym typeface="Montserrat"/>
              </a:rPr>
              <a:t>Serial.begin</a:t>
            </a:r>
            <a:r>
              <a:rPr kumimoji="0" lang="en-US" sz="1400" b="1" i="0" u="none" strike="noStrike" kern="0" cap="none" spc="0" normalizeH="0" baseline="0" noProof="0" dirty="0">
                <a:ln>
                  <a:noFill/>
                </a:ln>
                <a:solidFill>
                  <a:srgbClr val="FFFFFF"/>
                </a:solidFill>
                <a:effectLst/>
                <a:uLnTx/>
                <a:uFillTx/>
                <a:latin typeface="Montserrat"/>
                <a:sym typeface="Montserrat"/>
              </a:rPr>
              <a:t>(9600);            // Start serial communication at 9600 baud</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err="1">
                <a:ln>
                  <a:noFill/>
                </a:ln>
                <a:solidFill>
                  <a:srgbClr val="FFFFFF"/>
                </a:solidFill>
                <a:effectLst/>
                <a:uLnTx/>
                <a:uFillTx/>
                <a:latin typeface="Montserrat"/>
                <a:sym typeface="Montserrat"/>
              </a:rPr>
              <a:t>Serial.print</a:t>
            </a:r>
            <a:r>
              <a:rPr kumimoji="0" lang="en-US" sz="1400" b="1" i="0" u="none" strike="noStrike" kern="0" cap="none" spc="0" normalizeH="0" baseline="0" noProof="0" dirty="0">
                <a:ln>
                  <a:noFill/>
                </a:ln>
                <a:solidFill>
                  <a:srgbClr val="FFFFFF"/>
                </a:solidFill>
                <a:effectLst/>
                <a:uLnTx/>
                <a:uFillTx/>
                <a:latin typeface="Montserrat"/>
                <a:sym typeface="Montserrat"/>
              </a:rPr>
              <a:t>("Hello");         // Print text to serial monitor</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err="1">
                <a:ln>
                  <a:noFill/>
                </a:ln>
                <a:solidFill>
                  <a:srgbClr val="FFFFFF"/>
                </a:solidFill>
                <a:effectLst/>
                <a:uLnTx/>
                <a:uFillTx/>
                <a:latin typeface="Montserrat"/>
                <a:sym typeface="Montserrat"/>
              </a:rPr>
              <a:t>Serial.println</a:t>
            </a:r>
            <a:r>
              <a:rPr kumimoji="0" lang="en-US" sz="1400" b="1" i="0" u="none" strike="noStrike" kern="0" cap="none" spc="0" normalizeH="0" baseline="0" noProof="0" dirty="0">
                <a:ln>
                  <a:noFill/>
                </a:ln>
                <a:solidFill>
                  <a:srgbClr val="FFFFFF"/>
                </a:solidFill>
                <a:effectLst/>
                <a:uLnTx/>
                <a:uFillTx/>
                <a:latin typeface="Montserrat"/>
                <a:sym typeface="Montserrat"/>
              </a:rPr>
              <a:t>("World!");      // Print text with newline</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int </a:t>
            </a:r>
            <a:r>
              <a:rPr kumimoji="0" lang="en-US" sz="1400" b="1" i="0" u="none" strike="noStrike" kern="0" cap="none" spc="0" normalizeH="0" baseline="0" noProof="0" dirty="0" err="1">
                <a:ln>
                  <a:noFill/>
                </a:ln>
                <a:solidFill>
                  <a:srgbClr val="FFFFFF"/>
                </a:solidFill>
                <a:effectLst/>
                <a:uLnTx/>
                <a:uFillTx/>
                <a:latin typeface="Montserrat"/>
                <a:sym typeface="Montserrat"/>
              </a:rPr>
              <a:t>val</a:t>
            </a:r>
            <a:r>
              <a:rPr kumimoji="0" lang="en-US" sz="1400" b="1" i="0" u="none" strike="noStrike" kern="0" cap="none" spc="0" normalizeH="0" baseline="0" noProof="0" dirty="0">
                <a:ln>
                  <a:noFill/>
                </a:ln>
                <a:solidFill>
                  <a:srgbClr val="FFFFFF"/>
                </a:solidFill>
                <a:effectLst/>
                <a:uLnTx/>
                <a:uFillTx/>
                <a:latin typeface="Montserrat"/>
                <a:sym typeface="Montserrat"/>
              </a:rPr>
              <a:t> = </a:t>
            </a:r>
            <a:r>
              <a:rPr kumimoji="0" lang="en-US" sz="1400" b="1" i="0" u="none" strike="noStrike" kern="0" cap="none" spc="0" normalizeH="0" baseline="0" noProof="0" dirty="0" err="1">
                <a:ln>
                  <a:noFill/>
                </a:ln>
                <a:solidFill>
                  <a:srgbClr val="FFFFFF"/>
                </a:solidFill>
                <a:effectLst/>
                <a:uLnTx/>
                <a:uFillTx/>
                <a:latin typeface="Montserrat"/>
                <a:sym typeface="Montserrat"/>
              </a:rPr>
              <a:t>Serial.read</a:t>
            </a:r>
            <a:r>
              <a:rPr kumimoji="0" lang="en-US" sz="1400" b="1" i="0" u="none" strike="noStrike" kern="0" cap="none" spc="0" normalizeH="0" baseline="0" noProof="0" dirty="0">
                <a:ln>
                  <a:noFill/>
                </a:ln>
                <a:solidFill>
                  <a:srgbClr val="FFFFFF"/>
                </a:solidFill>
                <a:effectLst/>
                <a:uLnTx/>
                <a:uFillTx/>
                <a:latin typeface="Montserrat"/>
                <a:sym typeface="Montserrat"/>
              </a:rPr>
              <a:t>();       // Read incoming serial data</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Delay:</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delay(</a:t>
            </a:r>
            <a:r>
              <a:rPr kumimoji="0" lang="en-US" sz="1400" b="1" i="0" u="none" strike="noStrike" kern="0" cap="none" spc="0" normalizeH="0" baseline="0" noProof="0" dirty="0" err="1">
                <a:ln>
                  <a:noFill/>
                </a:ln>
                <a:solidFill>
                  <a:srgbClr val="FFFFFF"/>
                </a:solidFill>
                <a:effectLst/>
                <a:uLnTx/>
                <a:uFillTx/>
                <a:latin typeface="Montserrat"/>
                <a:sym typeface="Montserrat"/>
              </a:rPr>
              <a:t>ms</a:t>
            </a:r>
            <a:r>
              <a:rPr kumimoji="0" lang="en-US" sz="1400" b="1" i="0" u="none" strike="noStrike" kern="0" cap="none" spc="0" normalizeH="0" baseline="0" noProof="0" dirty="0">
                <a:ln>
                  <a:noFill/>
                </a:ln>
                <a:solidFill>
                  <a:srgbClr val="FFFFFF"/>
                </a:solidFill>
                <a:effectLst/>
                <a:uLnTx/>
                <a:uFillTx/>
                <a:latin typeface="Montserrat"/>
                <a:sym typeface="Montserrat"/>
              </a:rPr>
              <a:t>);                    // Pause for specified milliseconds</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p:txBody>
      </p:sp>
    </p:spTree>
    <p:extLst>
      <p:ext uri="{BB962C8B-B14F-4D97-AF65-F5344CB8AC3E}">
        <p14:creationId xmlns:p14="http://schemas.microsoft.com/office/powerpoint/2010/main" val="34115575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15200" y="445025"/>
            <a:ext cx="54526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Programming Guide</a:t>
            </a:r>
            <a:endParaRPr dirty="0">
              <a:solidFill>
                <a:schemeClr val="accent1"/>
              </a:solidFill>
            </a:endParaRPr>
          </a:p>
        </p:txBody>
      </p:sp>
      <p:cxnSp>
        <p:nvCxnSpPr>
          <p:cNvPr id="216" name="Google Shape;216;p44"/>
          <p:cNvCxnSpPr>
            <a:cxnSpLocks/>
          </p:cNvCxnSpPr>
          <p:nvPr/>
        </p:nvCxnSpPr>
        <p:spPr>
          <a:xfrm>
            <a:off x="187200" y="445025"/>
            <a:ext cx="32616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7" name="TextBox 6">
            <a:extLst>
              <a:ext uri="{FF2B5EF4-FFF2-40B4-BE49-F238E27FC236}">
                <a16:creationId xmlns:a16="http://schemas.microsoft.com/office/drawing/2014/main" id="{8E743475-3E8D-423C-9AF9-FB6B4FB544AD}"/>
              </a:ext>
            </a:extLst>
          </p:cNvPr>
          <p:cNvSpPr txBox="1"/>
          <p:nvPr/>
        </p:nvSpPr>
        <p:spPr>
          <a:xfrm>
            <a:off x="34333" y="1020336"/>
            <a:ext cx="7734468" cy="4616648"/>
          </a:xfrm>
          <a:prstGeom prst="rect">
            <a:avLst/>
          </a:prstGeom>
          <a:noFill/>
        </p:spPr>
        <p:txBody>
          <a:bodyPr wrap="square">
            <a:spAutoFit/>
          </a:bodyPr>
          <a:lstStyle/>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Control Structures :</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if (condition) { </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  // Code if condition is true</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 else {</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  // Code if condition is false</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for (int </a:t>
            </a:r>
            <a:r>
              <a:rPr kumimoji="0" lang="en-US" sz="1400" b="1" i="0" u="none" strike="noStrike" kern="0" cap="none" spc="0" normalizeH="0" baseline="0" noProof="0" dirty="0" err="1">
                <a:ln>
                  <a:noFill/>
                </a:ln>
                <a:solidFill>
                  <a:srgbClr val="FFFFFF"/>
                </a:solidFill>
                <a:effectLst/>
                <a:uLnTx/>
                <a:uFillTx/>
                <a:latin typeface="Montserrat"/>
                <a:sym typeface="Montserrat"/>
              </a:rPr>
              <a:t>i</a:t>
            </a:r>
            <a:r>
              <a:rPr kumimoji="0" lang="en-US" sz="1400" b="1" i="0" u="none" strike="noStrike" kern="0" cap="none" spc="0" normalizeH="0" baseline="0" noProof="0" dirty="0">
                <a:ln>
                  <a:noFill/>
                </a:ln>
                <a:solidFill>
                  <a:srgbClr val="FFFFFF"/>
                </a:solidFill>
                <a:effectLst/>
                <a:uLnTx/>
                <a:uFillTx/>
                <a:latin typeface="Montserrat"/>
                <a:sym typeface="Montserrat"/>
              </a:rPr>
              <a:t> = 0; </a:t>
            </a:r>
            <a:r>
              <a:rPr kumimoji="0" lang="en-US" sz="1400" b="1" i="0" u="none" strike="noStrike" kern="0" cap="none" spc="0" normalizeH="0" baseline="0" noProof="0" dirty="0" err="1">
                <a:ln>
                  <a:noFill/>
                </a:ln>
                <a:solidFill>
                  <a:srgbClr val="FFFFFF"/>
                </a:solidFill>
                <a:effectLst/>
                <a:uLnTx/>
                <a:uFillTx/>
                <a:latin typeface="Montserrat"/>
                <a:sym typeface="Montserrat"/>
              </a:rPr>
              <a:t>i</a:t>
            </a:r>
            <a:r>
              <a:rPr kumimoji="0" lang="en-US" sz="1400" b="1" i="0" u="none" strike="noStrike" kern="0" cap="none" spc="0" normalizeH="0" baseline="0" noProof="0" dirty="0">
                <a:ln>
                  <a:noFill/>
                </a:ln>
                <a:solidFill>
                  <a:srgbClr val="FFFFFF"/>
                </a:solidFill>
                <a:effectLst/>
                <a:uLnTx/>
                <a:uFillTx/>
                <a:latin typeface="Montserrat"/>
                <a:sym typeface="Montserrat"/>
              </a:rPr>
              <a:t> &lt; 10; </a:t>
            </a:r>
            <a:r>
              <a:rPr kumimoji="0" lang="en-US" sz="1400" b="1" i="0" u="none" strike="noStrike" kern="0" cap="none" spc="0" normalizeH="0" baseline="0" noProof="0" dirty="0" err="1">
                <a:ln>
                  <a:noFill/>
                </a:ln>
                <a:solidFill>
                  <a:srgbClr val="FFFFFF"/>
                </a:solidFill>
                <a:effectLst/>
                <a:uLnTx/>
                <a:uFillTx/>
                <a:latin typeface="Montserrat"/>
                <a:sym typeface="Montserrat"/>
              </a:rPr>
              <a:t>i</a:t>
            </a:r>
            <a:r>
              <a:rPr kumimoji="0" lang="en-US" sz="1400" b="1" i="0" u="none" strike="noStrike" kern="0" cap="none" spc="0" normalizeH="0" baseline="0" noProof="0" dirty="0">
                <a:ln>
                  <a:noFill/>
                </a:ln>
                <a:solidFill>
                  <a:srgbClr val="FFFFFF"/>
                </a:solidFill>
                <a:effectLst/>
                <a:uLnTx/>
                <a:uFillTx/>
                <a:latin typeface="Montserrat"/>
                <a:sym typeface="Montserrat"/>
              </a:rPr>
              <a:t>++) { </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  // Loop 10 times</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while (condition) { </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  // Loop while condition is true</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p:txBody>
      </p:sp>
    </p:spTree>
    <p:extLst>
      <p:ext uri="{BB962C8B-B14F-4D97-AF65-F5344CB8AC3E}">
        <p14:creationId xmlns:p14="http://schemas.microsoft.com/office/powerpoint/2010/main" val="17705963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15200" y="445025"/>
            <a:ext cx="54526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1"/>
                </a:solidFill>
              </a:rPr>
              <a:t>Arduino UNO Pinout</a:t>
            </a:r>
            <a:endParaRPr dirty="0">
              <a:solidFill>
                <a:schemeClr val="accent1"/>
              </a:solidFill>
            </a:endParaRPr>
          </a:p>
        </p:txBody>
      </p:sp>
      <p:cxnSp>
        <p:nvCxnSpPr>
          <p:cNvPr id="216" name="Google Shape;216;p44"/>
          <p:cNvCxnSpPr>
            <a:cxnSpLocks/>
          </p:cNvCxnSpPr>
          <p:nvPr/>
        </p:nvCxnSpPr>
        <p:spPr>
          <a:xfrm>
            <a:off x="187200" y="445025"/>
            <a:ext cx="33984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9" name="Picture 8">
            <a:extLst>
              <a:ext uri="{FF2B5EF4-FFF2-40B4-BE49-F238E27FC236}">
                <a16:creationId xmlns:a16="http://schemas.microsoft.com/office/drawing/2014/main" id="{EF92ED77-B6C9-4A59-A42A-1A788063344A}"/>
              </a:ext>
            </a:extLst>
          </p:cNvPr>
          <p:cNvPicPr>
            <a:picLocks noChangeAspect="1"/>
          </p:cNvPicPr>
          <p:nvPr/>
        </p:nvPicPr>
        <p:blipFill rotWithShape="1">
          <a:blip r:embed="rId3"/>
          <a:srcRect t="1328" r="2582"/>
          <a:stretch/>
        </p:blipFill>
        <p:spPr>
          <a:xfrm>
            <a:off x="2108200" y="1084423"/>
            <a:ext cx="4927600" cy="3786044"/>
          </a:xfrm>
          <a:prstGeom prst="rect">
            <a:avLst/>
          </a:prstGeom>
        </p:spPr>
      </p:pic>
    </p:spTree>
    <p:extLst>
      <p:ext uri="{BB962C8B-B14F-4D97-AF65-F5344CB8AC3E}">
        <p14:creationId xmlns:p14="http://schemas.microsoft.com/office/powerpoint/2010/main" val="14649056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4" name="Google Shape;170;p39">
            <a:extLst>
              <a:ext uri="{FF2B5EF4-FFF2-40B4-BE49-F238E27FC236}">
                <a16:creationId xmlns:a16="http://schemas.microsoft.com/office/drawing/2014/main" id="{A9258306-9FE0-4C11-9314-FFA37C986F0D}"/>
              </a:ext>
            </a:extLst>
          </p:cNvPr>
          <p:cNvSpPr txBox="1">
            <a:spLocks/>
          </p:cNvSpPr>
          <p:nvPr/>
        </p:nvSpPr>
        <p:spPr>
          <a:xfrm>
            <a:off x="456336" y="174180"/>
            <a:ext cx="3456097" cy="723899"/>
          </a:xfrm>
          <a:prstGeom prst="rect">
            <a:avLst/>
          </a:prstGeom>
          <a:noFill/>
          <a:ln>
            <a:noFill/>
          </a:ln>
          <a:effectLst>
            <a:glow>
              <a:schemeClr val="accent1">
                <a:alpha val="40000"/>
              </a:schemeClr>
            </a:glow>
            <a:reflection stA="0" endPos="65000" dist="50800" dir="5400000" sy="-100000" algn="bl" rotWithShape="0"/>
            <a:softEdge rad="63500"/>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Montserrat ExtraBold"/>
              <a:buNone/>
              <a:defRPr sz="1800" b="0" i="0" u="none" strike="noStrike" cap="none">
                <a:solidFill>
                  <a:schemeClr val="lt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9pPr>
          </a:lstStyle>
          <a:p>
            <a:pPr marL="0" marR="0" lvl="0" indent="0" algn="l" defTabSz="914400" rtl="0" eaLnBrk="1" fontAlgn="auto" latinLnBrk="0" hangingPunct="1">
              <a:lnSpc>
                <a:spcPct val="100000"/>
              </a:lnSpc>
              <a:spcBef>
                <a:spcPts val="0"/>
              </a:spcBef>
              <a:spcAft>
                <a:spcPts val="0"/>
              </a:spcAft>
              <a:buClr>
                <a:srgbClr val="FFFFFF"/>
              </a:buClr>
              <a:buSzPts val="1800"/>
              <a:buFont typeface="Montserrat ExtraBold"/>
              <a:buNone/>
              <a:tabLst/>
              <a:defRPr/>
            </a:pPr>
            <a:r>
              <a:rPr kumimoji="0" lang="en" sz="3600" b="0" i="0" u="none" strike="noStrike" kern="0" cap="none" spc="0" normalizeH="0" baseline="0" noProof="0" dirty="0">
                <a:ln>
                  <a:noFill/>
                </a:ln>
                <a:solidFill>
                  <a:srgbClr val="FFAB40"/>
                </a:solidFill>
                <a:effectLst/>
                <a:uLnTx/>
                <a:uFillTx/>
                <a:latin typeface="Montserrat ExtraBold"/>
                <a:sym typeface="Montserrat ExtraBold"/>
              </a:rPr>
              <a:t>Circuit Guide</a:t>
            </a:r>
            <a:endParaRPr kumimoji="0" lang="en-US" sz="1800" b="0" i="0" u="none" strike="noStrike" kern="0" cap="none" spc="0" normalizeH="0" baseline="0" noProof="0" dirty="0">
              <a:ln>
                <a:noFill/>
              </a:ln>
              <a:solidFill>
                <a:srgbClr val="FFFFFF"/>
              </a:solidFill>
              <a:effectLst/>
              <a:uLnTx/>
              <a:uFillTx/>
              <a:latin typeface="Montserrat ExtraBold"/>
              <a:sym typeface="Montserrat ExtraBold"/>
            </a:endParaRPr>
          </a:p>
        </p:txBody>
      </p:sp>
      <p:cxnSp>
        <p:nvCxnSpPr>
          <p:cNvPr id="15" name="Google Shape;172;p39">
            <a:extLst>
              <a:ext uri="{FF2B5EF4-FFF2-40B4-BE49-F238E27FC236}">
                <a16:creationId xmlns:a16="http://schemas.microsoft.com/office/drawing/2014/main" id="{2202B86F-C89B-4505-89EF-5058BA52FEC0}"/>
              </a:ext>
            </a:extLst>
          </p:cNvPr>
          <p:cNvCxnSpPr>
            <a:cxnSpLocks/>
          </p:cNvCxnSpPr>
          <p:nvPr/>
        </p:nvCxnSpPr>
        <p:spPr>
          <a:xfrm>
            <a:off x="628961" y="174180"/>
            <a:ext cx="3051499" cy="0"/>
          </a:xfrm>
          <a:prstGeom prst="straightConnector1">
            <a:avLst/>
          </a:prstGeom>
          <a:noFill/>
          <a:ln w="9525" cap="flat" cmpd="sng">
            <a:solidFill>
              <a:schemeClr val="accent1"/>
            </a:solidFill>
            <a:prstDash val="solid"/>
            <a:round/>
            <a:headEnd type="none" w="med" len="med"/>
            <a:tailEnd type="none" w="med" len="med"/>
          </a:ln>
          <a:effectLst>
            <a:glow>
              <a:schemeClr val="accent1">
                <a:alpha val="40000"/>
              </a:schemeClr>
            </a:glow>
            <a:outerShdw blurRad="57150" dist="19050" dir="5400000" algn="bl" rotWithShape="0">
              <a:srgbClr val="FFFFFF">
                <a:alpha val="50000"/>
              </a:srgbClr>
            </a:outerShdw>
            <a:reflection stA="0" endPos="65000" dist="50800" dir="5400000" sy="-100000" algn="bl" rotWithShape="0"/>
          </a:effectLst>
        </p:spPr>
      </p:cxnSp>
      <p:sp>
        <p:nvSpPr>
          <p:cNvPr id="4" name="TextBox 3">
            <a:extLst>
              <a:ext uri="{FF2B5EF4-FFF2-40B4-BE49-F238E27FC236}">
                <a16:creationId xmlns:a16="http://schemas.microsoft.com/office/drawing/2014/main" id="{76A3D4FA-A443-479B-8FDF-70EC36E4E7D0}"/>
              </a:ext>
            </a:extLst>
          </p:cNvPr>
          <p:cNvSpPr txBox="1"/>
          <p:nvPr/>
        </p:nvSpPr>
        <p:spPr>
          <a:xfrm>
            <a:off x="1828800" y="1435415"/>
            <a:ext cx="5939821" cy="400110"/>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FFFFFF"/>
              </a:buClr>
              <a:buSzTx/>
              <a:buFont typeface="Wingdings" panose="05000000000000000000" pitchFamily="2" charset="2"/>
              <a:buChar char="v"/>
              <a:tabLst/>
              <a:defRPr/>
            </a:pPr>
            <a:r>
              <a:rPr kumimoji="0" lang="en-US" sz="2000" b="0" i="0" u="none" strike="noStrike" kern="0" cap="none" spc="0" normalizeH="0" baseline="0" noProof="0" dirty="0">
                <a:ln>
                  <a:noFill/>
                </a:ln>
                <a:solidFill>
                  <a:srgbClr val="FFFFFF">
                    <a:lumMod val="95000"/>
                  </a:srgbClr>
                </a:solidFill>
                <a:effectLst/>
                <a:uLnTx/>
                <a:uFillTx/>
                <a:latin typeface="Montserrat ExtraBold" panose="00000900000000000000" pitchFamily="2" charset="0"/>
                <a:cs typeface="Arial"/>
                <a:sym typeface="Montserrat ExtraBold"/>
              </a:rPr>
              <a:t>Electroni</a:t>
            </a:r>
            <a:r>
              <a:rPr lang="en-US" sz="2000" noProof="0" dirty="0">
                <a:solidFill>
                  <a:srgbClr val="FFFFFF">
                    <a:lumMod val="95000"/>
                  </a:srgbClr>
                </a:solidFill>
                <a:latin typeface="Montserrat ExtraBold" panose="00000900000000000000" pitchFamily="2" charset="0"/>
                <a:sym typeface="Montserrat ExtraBold"/>
              </a:rPr>
              <a:t>c</a:t>
            </a:r>
            <a:r>
              <a:rPr lang="en-US" sz="2000" dirty="0">
                <a:solidFill>
                  <a:srgbClr val="FFFFFF">
                    <a:lumMod val="95000"/>
                  </a:srgbClr>
                </a:solidFill>
                <a:latin typeface="Montserrat ExtraBold" panose="00000900000000000000" pitchFamily="2" charset="0"/>
                <a:sym typeface="Montserrat ExtraBold"/>
              </a:rPr>
              <a:t> </a:t>
            </a:r>
            <a:r>
              <a:rPr kumimoji="0" lang="en-US" sz="2000" b="0" i="0" u="none" strike="noStrike" kern="0" cap="none" spc="0" normalizeH="0" baseline="0" noProof="0" dirty="0">
                <a:ln>
                  <a:noFill/>
                </a:ln>
                <a:solidFill>
                  <a:srgbClr val="FFFFFF">
                    <a:lumMod val="95000"/>
                  </a:srgbClr>
                </a:solidFill>
                <a:effectLst/>
                <a:uLnTx/>
                <a:uFillTx/>
                <a:latin typeface="Montserrat ExtraBold" panose="00000900000000000000" pitchFamily="2" charset="0"/>
                <a:cs typeface="Arial"/>
                <a:sym typeface="Montserrat ExtraBold"/>
              </a:rPr>
              <a:t>Components</a:t>
            </a:r>
            <a:endParaRPr kumimoji="0" lang="en-US" sz="2000" b="0" i="0" u="none" strike="noStrike" kern="0" cap="none" spc="0" normalizeH="0" baseline="0" noProof="0" dirty="0">
              <a:ln>
                <a:noFill/>
              </a:ln>
              <a:solidFill>
                <a:srgbClr val="FFFFFF">
                  <a:lumMod val="95000"/>
                </a:srgbClr>
              </a:solidFill>
              <a:effectLst/>
              <a:uLnTx/>
              <a:uFillTx/>
              <a:latin typeface="Montserrat ExtraBold" panose="00000900000000000000" pitchFamily="2" charset="0"/>
              <a:cs typeface="Arial"/>
              <a:sym typeface="Arial"/>
            </a:endParaRPr>
          </a:p>
        </p:txBody>
      </p:sp>
      <p:sp>
        <p:nvSpPr>
          <p:cNvPr id="8" name="TextBox 7">
            <a:extLst>
              <a:ext uri="{FF2B5EF4-FFF2-40B4-BE49-F238E27FC236}">
                <a16:creationId xmlns:a16="http://schemas.microsoft.com/office/drawing/2014/main" id="{A4877FB3-6E23-454F-B374-74F6135254B9}"/>
              </a:ext>
            </a:extLst>
          </p:cNvPr>
          <p:cNvSpPr txBox="1"/>
          <p:nvPr/>
        </p:nvSpPr>
        <p:spPr>
          <a:xfrm>
            <a:off x="1828791" y="1801653"/>
            <a:ext cx="5939821" cy="400110"/>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FFFFFF"/>
              </a:buClr>
              <a:buSzTx/>
              <a:buFont typeface="Wingdings" panose="05000000000000000000" pitchFamily="2" charset="2"/>
              <a:buChar char="v"/>
              <a:tabLst/>
              <a:defRPr/>
            </a:pPr>
            <a:r>
              <a:rPr lang="en-US" sz="2000" dirty="0">
                <a:solidFill>
                  <a:srgbClr val="FFFFFF">
                    <a:lumMod val="95000"/>
                  </a:srgbClr>
                </a:solidFill>
                <a:latin typeface="Montserrat ExtraBold" panose="00000900000000000000" pitchFamily="2" charset="0"/>
                <a:sym typeface="Montserrat ExtraBold"/>
              </a:rPr>
              <a:t>Concepts and Terminologies</a:t>
            </a:r>
            <a:endParaRPr kumimoji="0" lang="en-US" sz="2000" b="0" i="0" u="none" strike="noStrike" kern="0" cap="none" spc="0" normalizeH="0" baseline="0" noProof="0" dirty="0">
              <a:ln>
                <a:noFill/>
              </a:ln>
              <a:solidFill>
                <a:srgbClr val="FFFFFF">
                  <a:lumMod val="95000"/>
                </a:srgbClr>
              </a:solidFill>
              <a:effectLst/>
              <a:uLnTx/>
              <a:uFillTx/>
              <a:latin typeface="Montserrat ExtraBold" panose="00000900000000000000" pitchFamily="2" charset="0"/>
              <a:cs typeface="Arial"/>
              <a:sym typeface="Montserrat ExtraBold"/>
            </a:endParaRPr>
          </a:p>
        </p:txBody>
      </p:sp>
      <p:sp>
        <p:nvSpPr>
          <p:cNvPr id="9" name="TextBox 8">
            <a:extLst>
              <a:ext uri="{FF2B5EF4-FFF2-40B4-BE49-F238E27FC236}">
                <a16:creationId xmlns:a16="http://schemas.microsoft.com/office/drawing/2014/main" id="{01FD78EE-D59D-43DD-B9E4-6C7657BDA9D2}"/>
              </a:ext>
            </a:extLst>
          </p:cNvPr>
          <p:cNvSpPr txBox="1"/>
          <p:nvPr/>
        </p:nvSpPr>
        <p:spPr>
          <a:xfrm>
            <a:off x="1828792" y="2167890"/>
            <a:ext cx="5939821" cy="400110"/>
          </a:xfrm>
          <a:prstGeom prst="rect">
            <a:avLst/>
          </a:prstGeom>
          <a:noFill/>
        </p:spPr>
        <p:txBody>
          <a:bodyPr wrap="square" rtlCol="0">
            <a:spAutoFit/>
          </a:bodyPr>
          <a:lstStyle/>
          <a:p>
            <a:pPr marL="285750" lvl="0" indent="-285750">
              <a:buClr>
                <a:srgbClr val="FFFFFF"/>
              </a:buClr>
              <a:buFont typeface="Wingdings" panose="05000000000000000000" pitchFamily="2" charset="2"/>
              <a:buChar char="v"/>
              <a:defRPr/>
            </a:pPr>
            <a:r>
              <a:rPr lang="en-US" sz="2000" dirty="0">
                <a:solidFill>
                  <a:srgbClr val="FFFFFF">
                    <a:lumMod val="95000"/>
                  </a:srgbClr>
                </a:solidFill>
                <a:latin typeface="Montserrat ExtraBold" panose="00000900000000000000" pitchFamily="2" charset="0"/>
                <a:sym typeface="Montserrat ExtraBold"/>
              </a:rPr>
              <a:t>What is a Microcontroller?</a:t>
            </a:r>
          </a:p>
        </p:txBody>
      </p:sp>
      <p:sp>
        <p:nvSpPr>
          <p:cNvPr id="10" name="TextBox 9">
            <a:extLst>
              <a:ext uri="{FF2B5EF4-FFF2-40B4-BE49-F238E27FC236}">
                <a16:creationId xmlns:a16="http://schemas.microsoft.com/office/drawing/2014/main" id="{60210255-C61E-4769-86A7-D6EA695E4353}"/>
              </a:ext>
            </a:extLst>
          </p:cNvPr>
          <p:cNvSpPr txBox="1"/>
          <p:nvPr/>
        </p:nvSpPr>
        <p:spPr>
          <a:xfrm>
            <a:off x="1828791" y="3025610"/>
            <a:ext cx="5939821" cy="400110"/>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FFFFFF"/>
              </a:buClr>
              <a:buSzTx/>
              <a:buFont typeface="Wingdings" panose="05000000000000000000" pitchFamily="2" charset="2"/>
              <a:buChar char="v"/>
              <a:tabLst/>
              <a:defRPr/>
            </a:pPr>
            <a:r>
              <a:rPr kumimoji="0" lang="en-US" sz="2000" b="0" i="0" u="none" strike="noStrike" kern="0" cap="none" spc="0" normalizeH="0" baseline="0" noProof="0" dirty="0">
                <a:ln>
                  <a:noFill/>
                </a:ln>
                <a:solidFill>
                  <a:srgbClr val="FFFFFF">
                    <a:lumMod val="95000"/>
                  </a:srgbClr>
                </a:solidFill>
                <a:effectLst/>
                <a:uLnTx/>
                <a:uFillTx/>
                <a:latin typeface="Montserrat ExtraBold" panose="00000900000000000000" pitchFamily="2" charset="0"/>
                <a:cs typeface="Arial"/>
                <a:sym typeface="Montserrat ExtraBold"/>
              </a:rPr>
              <a:t>Exploring Arduino UNO</a:t>
            </a:r>
          </a:p>
        </p:txBody>
      </p:sp>
      <p:sp>
        <p:nvSpPr>
          <p:cNvPr id="11" name="TextBox 10">
            <a:extLst>
              <a:ext uri="{FF2B5EF4-FFF2-40B4-BE49-F238E27FC236}">
                <a16:creationId xmlns:a16="http://schemas.microsoft.com/office/drawing/2014/main" id="{F4725B64-65EF-461A-BBDE-208C580EF769}"/>
              </a:ext>
            </a:extLst>
          </p:cNvPr>
          <p:cNvSpPr txBox="1"/>
          <p:nvPr/>
        </p:nvSpPr>
        <p:spPr>
          <a:xfrm>
            <a:off x="1828792" y="2596750"/>
            <a:ext cx="6720476" cy="400110"/>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FFFFFF"/>
              </a:buClr>
              <a:buSzTx/>
              <a:buFont typeface="Wingdings" panose="05000000000000000000" pitchFamily="2" charset="2"/>
              <a:buChar char="v"/>
              <a:tabLst/>
              <a:defRPr/>
            </a:pPr>
            <a:r>
              <a:rPr kumimoji="0" lang="en-US" sz="2000" b="0" i="0" u="none" strike="noStrike" kern="0" cap="none" spc="0" normalizeH="0" baseline="0" noProof="0" dirty="0">
                <a:ln>
                  <a:noFill/>
                </a:ln>
                <a:solidFill>
                  <a:srgbClr val="FFFFFF">
                    <a:lumMod val="95000"/>
                  </a:srgbClr>
                </a:solidFill>
                <a:effectLst/>
                <a:uLnTx/>
                <a:uFillTx/>
                <a:latin typeface="Montserrat ExtraBold" panose="00000900000000000000" pitchFamily="2" charset="0"/>
                <a:cs typeface="Arial"/>
                <a:sym typeface="Montserrat ExtraBold"/>
              </a:rPr>
              <a:t>Getting Started with</a:t>
            </a:r>
            <a:r>
              <a:rPr kumimoji="0" lang="en-US" sz="2000" b="0" i="0" u="none" strike="noStrike" kern="0" cap="none" spc="0" normalizeH="0" noProof="0" dirty="0">
                <a:ln>
                  <a:noFill/>
                </a:ln>
                <a:solidFill>
                  <a:srgbClr val="FFFFFF">
                    <a:lumMod val="95000"/>
                  </a:srgbClr>
                </a:solidFill>
                <a:effectLst/>
                <a:uLnTx/>
                <a:uFillTx/>
                <a:latin typeface="Montserrat ExtraBold" panose="00000900000000000000" pitchFamily="2" charset="0"/>
                <a:cs typeface="Arial"/>
                <a:sym typeface="Montserrat ExtraBold"/>
              </a:rPr>
              <a:t> </a:t>
            </a:r>
            <a:r>
              <a:rPr kumimoji="0" lang="en-US" sz="2000" b="0" i="0" u="none" strike="noStrike" kern="0" cap="none" spc="0" normalizeH="0" noProof="0" dirty="0" err="1">
                <a:ln>
                  <a:noFill/>
                </a:ln>
                <a:solidFill>
                  <a:srgbClr val="FFFFFF">
                    <a:lumMod val="95000"/>
                  </a:srgbClr>
                </a:solidFill>
                <a:effectLst/>
                <a:uLnTx/>
                <a:uFillTx/>
                <a:latin typeface="Montserrat ExtraBold" panose="00000900000000000000" pitchFamily="2" charset="0"/>
                <a:cs typeface="Arial"/>
                <a:sym typeface="Montserrat ExtraBold"/>
              </a:rPr>
              <a:t>Tinkercad</a:t>
            </a:r>
            <a:r>
              <a:rPr kumimoji="0" lang="en-US" sz="2000" b="0" i="0" u="none" strike="noStrike" kern="0" cap="none" spc="0" normalizeH="0" noProof="0" dirty="0">
                <a:ln>
                  <a:noFill/>
                </a:ln>
                <a:solidFill>
                  <a:srgbClr val="FFFFFF">
                    <a:lumMod val="95000"/>
                  </a:srgbClr>
                </a:solidFill>
                <a:effectLst/>
                <a:uLnTx/>
                <a:uFillTx/>
                <a:latin typeface="Montserrat ExtraBold" panose="00000900000000000000" pitchFamily="2" charset="0"/>
                <a:cs typeface="Arial"/>
                <a:sym typeface="Montserrat ExtraBold"/>
              </a:rPr>
              <a:t> &amp;</a:t>
            </a:r>
            <a:r>
              <a:rPr kumimoji="0" lang="en-US" sz="2000" b="0" i="0" u="none" strike="noStrike" kern="0" cap="none" spc="0" normalizeH="0" baseline="0" noProof="0" dirty="0">
                <a:ln>
                  <a:noFill/>
                </a:ln>
                <a:solidFill>
                  <a:srgbClr val="FFFFFF">
                    <a:lumMod val="95000"/>
                  </a:srgbClr>
                </a:solidFill>
                <a:effectLst/>
                <a:uLnTx/>
                <a:uFillTx/>
                <a:latin typeface="Montserrat ExtraBold" panose="00000900000000000000" pitchFamily="2" charset="0"/>
                <a:cs typeface="Arial"/>
                <a:sym typeface="Montserrat ExtraBold"/>
              </a:rPr>
              <a:t> Arduino IDE</a:t>
            </a:r>
          </a:p>
        </p:txBody>
      </p:sp>
      <p:sp>
        <p:nvSpPr>
          <p:cNvPr id="12" name="TextBox 11">
            <a:extLst>
              <a:ext uri="{FF2B5EF4-FFF2-40B4-BE49-F238E27FC236}">
                <a16:creationId xmlns:a16="http://schemas.microsoft.com/office/drawing/2014/main" id="{02C80A07-EB89-4103-9EF2-8B858A4398E9}"/>
              </a:ext>
            </a:extLst>
          </p:cNvPr>
          <p:cNvSpPr txBox="1"/>
          <p:nvPr/>
        </p:nvSpPr>
        <p:spPr>
          <a:xfrm>
            <a:off x="1828791" y="3425846"/>
            <a:ext cx="5939821" cy="400110"/>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FFFFFF"/>
              </a:buClr>
              <a:buSzTx/>
              <a:buFont typeface="Wingdings" panose="05000000000000000000" pitchFamily="2" charset="2"/>
              <a:buChar char="v"/>
              <a:tabLst/>
              <a:defRPr/>
            </a:pPr>
            <a:r>
              <a:rPr kumimoji="0" lang="en-US" sz="2000" b="0" i="0" u="none" strike="noStrike" kern="0" cap="none" spc="0" normalizeH="0" baseline="0" noProof="0" dirty="0">
                <a:ln>
                  <a:noFill/>
                </a:ln>
                <a:solidFill>
                  <a:srgbClr val="FFFFFF">
                    <a:lumMod val="95000"/>
                  </a:srgbClr>
                </a:solidFill>
                <a:effectLst/>
                <a:uLnTx/>
                <a:uFillTx/>
                <a:latin typeface="Montserrat ExtraBold" panose="00000900000000000000" pitchFamily="2" charset="0"/>
                <a:cs typeface="Arial"/>
                <a:sym typeface="Montserrat ExtraBold"/>
              </a:rPr>
              <a:t>Exploring ESP32</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
                                            <p:txEl>
                                              <p:pRg st="0" end="0"/>
                                            </p:txEl>
                                          </p:spTgt>
                                        </p:tgtEl>
                                        <p:attrNameLst>
                                          <p:attrName>style.visibility</p:attrName>
                                        </p:attrNameLst>
                                      </p:cBhvr>
                                      <p:to>
                                        <p:strVal val="visible"/>
                                      </p:to>
                                    </p:set>
                                    <p:anim calcmode="lin" valueType="num">
                                      <p:cBhvr additive="base">
                                        <p:cTn id="19"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1">
                                            <p:txEl>
                                              <p:pRg st="0" end="0"/>
                                            </p:txEl>
                                          </p:spTgt>
                                        </p:tgtEl>
                                        <p:attrNameLst>
                                          <p:attrName>style.visibility</p:attrName>
                                        </p:attrNameLst>
                                      </p:cBhvr>
                                      <p:to>
                                        <p:strVal val="visible"/>
                                      </p:to>
                                    </p:set>
                                    <p:anim calcmode="lin" valueType="num">
                                      <p:cBhvr additive="base">
                                        <p:cTn id="31"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0">
                                            <p:txEl>
                                              <p:pRg st="0" end="0"/>
                                            </p:txEl>
                                          </p:spTgt>
                                        </p:tgtEl>
                                        <p:attrNameLst>
                                          <p:attrName>style.visibility</p:attrName>
                                        </p:attrNameLst>
                                      </p:cBhvr>
                                      <p:to>
                                        <p:strVal val="visible"/>
                                      </p:to>
                                    </p:set>
                                    <p:anim calcmode="lin" valueType="num">
                                      <p:cBhvr additive="base">
                                        <p:cTn id="37"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2">
                                            <p:txEl>
                                              <p:pRg st="0" end="0"/>
                                            </p:txEl>
                                          </p:spTgt>
                                        </p:tgtEl>
                                        <p:attrNameLst>
                                          <p:attrName>style.visibility</p:attrName>
                                        </p:attrNameLst>
                                      </p:cBhvr>
                                      <p:to>
                                        <p:strVal val="visible"/>
                                      </p:to>
                                    </p:set>
                                    <p:anim calcmode="lin" valueType="num">
                                      <p:cBhvr additive="base">
                                        <p:cTn id="43"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12">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4" grpId="0"/>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15200" y="445025"/>
            <a:ext cx="54526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1"/>
                </a:solidFill>
              </a:rPr>
              <a:t>Let’s Program</a:t>
            </a:r>
            <a:endParaRPr dirty="0">
              <a:solidFill>
                <a:schemeClr val="accent1"/>
              </a:solidFill>
            </a:endParaRPr>
          </a:p>
        </p:txBody>
      </p:sp>
      <p:cxnSp>
        <p:nvCxnSpPr>
          <p:cNvPr id="216" name="Google Shape;216;p44"/>
          <p:cNvCxnSpPr>
            <a:cxnSpLocks/>
          </p:cNvCxnSpPr>
          <p:nvPr/>
        </p:nvCxnSpPr>
        <p:spPr>
          <a:xfrm>
            <a:off x="187200" y="445025"/>
            <a:ext cx="23976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0" name="TextBox 9">
            <a:extLst>
              <a:ext uri="{FF2B5EF4-FFF2-40B4-BE49-F238E27FC236}">
                <a16:creationId xmlns:a16="http://schemas.microsoft.com/office/drawing/2014/main" id="{9B9EBE5A-43B0-41CE-8D71-BA67844C8C26}"/>
              </a:ext>
            </a:extLst>
          </p:cNvPr>
          <p:cNvSpPr txBox="1"/>
          <p:nvPr/>
        </p:nvSpPr>
        <p:spPr>
          <a:xfrm>
            <a:off x="61200" y="1016963"/>
            <a:ext cx="6663600" cy="2462213"/>
          </a:xfrm>
          <a:prstGeom prst="rect">
            <a:avLst/>
          </a:prstGeom>
          <a:noFill/>
        </p:spPr>
        <p:txBody>
          <a:bodyPr wrap="square">
            <a:spAutoFit/>
          </a:bodyPr>
          <a:lstStyle/>
          <a:p>
            <a:pPr marL="482600" marR="0" lvl="0" indent="-342900" algn="just" defTabSz="914400" rtl="0" eaLnBrk="1" fontAlgn="auto" latinLnBrk="0" hangingPunct="1">
              <a:lnSpc>
                <a:spcPct val="100000"/>
              </a:lnSpc>
              <a:spcBef>
                <a:spcPts val="0"/>
              </a:spcBef>
              <a:spcAft>
                <a:spcPts val="0"/>
              </a:spcAft>
              <a:buClr>
                <a:srgbClr val="FFFFFF"/>
              </a:buClr>
              <a:buSzPts val="1400"/>
              <a:buAutoNum type="arabicParenR"/>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Hello World of Electronics “LED Blinking”</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      - </a:t>
            </a:r>
            <a:r>
              <a:rPr lang="en-US" b="1" i="1" dirty="0">
                <a:solidFill>
                  <a:srgbClr val="FFFFFF"/>
                </a:solidFill>
                <a:latin typeface="Montserrat"/>
                <a:sym typeface="Montserrat"/>
                <a:hlinkClick r:id="rId3"/>
              </a:rPr>
              <a:t>Tinkercad-Simulation-01_LED_Blinking</a:t>
            </a:r>
            <a:endParaRPr kumimoji="0" lang="en-US" sz="1400" b="1" i="1"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2)   Analog Read to Read the Voltage</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     - </a:t>
            </a:r>
            <a:r>
              <a:rPr lang="en-US" b="1" dirty="0">
                <a:solidFill>
                  <a:srgbClr val="FFFFFF"/>
                </a:solidFill>
                <a:latin typeface="Montserrat"/>
                <a:sym typeface="Montserrat"/>
                <a:hlinkClick r:id="rId4"/>
              </a:rPr>
              <a:t>Tinkercad-Simulation-02_Analog_Read</a:t>
            </a: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3)   Digital Read and Write</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     - </a:t>
            </a:r>
            <a:r>
              <a:rPr lang="en-US" b="1" dirty="0">
                <a:solidFill>
                  <a:srgbClr val="FFFFFF"/>
                </a:solidFill>
                <a:latin typeface="Montserrat"/>
                <a:sym typeface="Montserrat"/>
                <a:hlinkClick r:id="rId5"/>
              </a:rPr>
              <a:t>Tinkercad-Simulation-03_Digital_Read_Write</a:t>
            </a: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lang="en-US" b="1" dirty="0">
              <a:solidFill>
                <a:srgbClr val="FFFFFF"/>
              </a:solidFill>
              <a:latin typeface="Montserrat"/>
              <a:sym typeface="Montserrat"/>
            </a:endParaRPr>
          </a:p>
          <a:p>
            <a:pPr marL="482600" marR="0" lvl="0" indent="-342900" algn="just" defTabSz="914400" rtl="0" eaLnBrk="1" fontAlgn="auto" latinLnBrk="0" hangingPunct="1">
              <a:lnSpc>
                <a:spcPct val="100000"/>
              </a:lnSpc>
              <a:spcBef>
                <a:spcPts val="0"/>
              </a:spcBef>
              <a:spcAft>
                <a:spcPts val="0"/>
              </a:spcAft>
              <a:buClr>
                <a:srgbClr val="FFFFFF"/>
              </a:buClr>
              <a:buSzPts val="1400"/>
              <a:buAutoNum type="arabicParenR" startAt="4"/>
              <a:tabLst/>
              <a:defRPr/>
            </a:pPr>
            <a:r>
              <a:rPr lang="en-US" b="1" dirty="0">
                <a:solidFill>
                  <a:srgbClr val="FFFFFF"/>
                </a:solidFill>
                <a:latin typeface="Montserrat"/>
                <a:sym typeface="Montserrat"/>
              </a:rPr>
              <a:t>Distance Measurement</a:t>
            </a: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     - </a:t>
            </a:r>
            <a:r>
              <a:rPr lang="en-US" b="1" dirty="0">
                <a:solidFill>
                  <a:srgbClr val="FFFFFF"/>
                </a:solidFill>
                <a:latin typeface="Montserrat"/>
                <a:sym typeface="Montserrat"/>
                <a:hlinkClick r:id="rId6"/>
              </a:rPr>
              <a:t>Tinkercad-Simulation-04_Distance_Measurement</a:t>
            </a:r>
            <a:endParaRPr lang="en-US" b="1" dirty="0">
              <a:solidFill>
                <a:srgbClr val="FFFFFF"/>
              </a:solidFill>
              <a:latin typeface="Montserrat"/>
              <a:sym typeface="Montserrat"/>
            </a:endParaRPr>
          </a:p>
        </p:txBody>
      </p:sp>
    </p:spTree>
    <p:extLst>
      <p:ext uri="{BB962C8B-B14F-4D97-AF65-F5344CB8AC3E}">
        <p14:creationId xmlns:p14="http://schemas.microsoft.com/office/powerpoint/2010/main" val="35588306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15200" y="445025"/>
            <a:ext cx="54526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1"/>
                </a:solidFill>
              </a:rPr>
              <a:t>Exploring ESP32</a:t>
            </a:r>
          </a:p>
        </p:txBody>
      </p:sp>
      <p:cxnSp>
        <p:nvCxnSpPr>
          <p:cNvPr id="216" name="Google Shape;216;p44"/>
          <p:cNvCxnSpPr>
            <a:cxnSpLocks/>
          </p:cNvCxnSpPr>
          <p:nvPr/>
        </p:nvCxnSpPr>
        <p:spPr>
          <a:xfrm>
            <a:off x="187200" y="445025"/>
            <a:ext cx="2772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7" name="TextBox 6">
            <a:extLst>
              <a:ext uri="{FF2B5EF4-FFF2-40B4-BE49-F238E27FC236}">
                <a16:creationId xmlns:a16="http://schemas.microsoft.com/office/drawing/2014/main" id="{8E743475-3E8D-423C-9AF9-FB6B4FB544AD}"/>
              </a:ext>
            </a:extLst>
          </p:cNvPr>
          <p:cNvSpPr txBox="1"/>
          <p:nvPr/>
        </p:nvSpPr>
        <p:spPr>
          <a:xfrm>
            <a:off x="34333" y="1020336"/>
            <a:ext cx="7734468" cy="2677656"/>
          </a:xfrm>
          <a:prstGeom prst="rect">
            <a:avLst/>
          </a:prstGeom>
          <a:noFill/>
        </p:spPr>
        <p:txBody>
          <a:bodyPr wrap="square">
            <a:spAutoFit/>
          </a:bodyPr>
          <a:lstStyle/>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The ESP32 is a powerful and versatile Wi-Fi and Bluetooth microcontroller, designed by </a:t>
            </a:r>
            <a:r>
              <a:rPr lang="en-US" b="1" dirty="0" err="1">
                <a:solidFill>
                  <a:srgbClr val="FFFFFF"/>
                </a:solidFill>
                <a:latin typeface="Montserrat"/>
                <a:sym typeface="Montserrat"/>
              </a:rPr>
              <a:t>Espressif</a:t>
            </a:r>
            <a:r>
              <a:rPr lang="en-US" b="1" dirty="0">
                <a:solidFill>
                  <a:srgbClr val="FFFFFF"/>
                </a:solidFill>
                <a:latin typeface="Montserrat"/>
                <a:sym typeface="Montserrat"/>
              </a:rPr>
              <a:t> Systems. It is widely used in IoT applications due to its high processing power, connectivity options and low energy consumption.</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lang="en-US" b="1" dirty="0">
              <a:solidFill>
                <a:srgbClr val="FFFFFF"/>
              </a:solidFill>
              <a:latin typeface="Montserrat"/>
              <a:sym typeface="Montserrat"/>
            </a:endParaRP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Microcontroller: Dual-core </a:t>
            </a:r>
            <a:r>
              <a:rPr kumimoji="0" lang="en-US" sz="1400" b="1" i="0" u="none" strike="noStrike" kern="0" cap="none" spc="0" normalizeH="0" baseline="0" noProof="0" dirty="0" err="1">
                <a:ln>
                  <a:noFill/>
                </a:ln>
                <a:solidFill>
                  <a:srgbClr val="FFFFFF"/>
                </a:solidFill>
                <a:effectLst/>
                <a:uLnTx/>
                <a:uFillTx/>
                <a:latin typeface="Montserrat"/>
                <a:sym typeface="Montserrat"/>
              </a:rPr>
              <a:t>Xtensa</a:t>
            </a:r>
            <a:r>
              <a:rPr kumimoji="0" lang="en-US" sz="1400" b="1" i="0" u="none" strike="noStrike" kern="0" cap="none" spc="0" normalizeH="0" baseline="0" noProof="0" dirty="0">
                <a:ln>
                  <a:noFill/>
                </a:ln>
                <a:solidFill>
                  <a:srgbClr val="FFFFFF"/>
                </a:solidFill>
                <a:effectLst/>
                <a:uLnTx/>
                <a:uFillTx/>
                <a:latin typeface="Montserrat"/>
                <a:sym typeface="Montserrat"/>
              </a:rPr>
              <a:t>.</a:t>
            </a: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Operating Voltage: 3.3V.</a:t>
            </a: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SRAM: 520 KB.</a:t>
            </a: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GPIO Pins: 34 (multiple functions like PWM, ADC, DAC, touch, etc.).</a:t>
            </a: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Analog Inputs: 18 channels of ADC (12-bit).</a:t>
            </a: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Digital-to-Analog Converter (DAC): 2 channels (8-bit).</a:t>
            </a: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Communication Interfaces: UART, SPI, I2C.</a:t>
            </a: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Clock Speed: Up to 240 </a:t>
            </a:r>
            <a:r>
              <a:rPr kumimoji="0" lang="en-US" sz="1400" b="1" i="0" u="none" strike="noStrike" kern="0" cap="none" spc="0" normalizeH="0" baseline="0" noProof="0" dirty="0" err="1">
                <a:ln>
                  <a:noFill/>
                </a:ln>
                <a:solidFill>
                  <a:srgbClr val="FFFFFF"/>
                </a:solidFill>
                <a:effectLst/>
                <a:uLnTx/>
                <a:uFillTx/>
                <a:latin typeface="Montserrat"/>
                <a:sym typeface="Montserrat"/>
              </a:rPr>
              <a:t>MHz.</a:t>
            </a:r>
            <a:endParaRPr kumimoji="0" lang="en-US" sz="1400" b="1" i="0" u="none" strike="noStrike" kern="0" cap="none" spc="0" normalizeH="0" baseline="0" noProof="0" dirty="0">
              <a:ln>
                <a:noFill/>
              </a:ln>
              <a:solidFill>
                <a:srgbClr val="FFFFFF"/>
              </a:solidFill>
              <a:effectLst/>
              <a:uLnTx/>
              <a:uFillTx/>
              <a:latin typeface="Montserrat"/>
              <a:sym typeface="Montserrat"/>
            </a:endParaRPr>
          </a:p>
        </p:txBody>
      </p:sp>
      <p:pic>
        <p:nvPicPr>
          <p:cNvPr id="5" name="Picture 4">
            <a:extLst>
              <a:ext uri="{FF2B5EF4-FFF2-40B4-BE49-F238E27FC236}">
                <a16:creationId xmlns:a16="http://schemas.microsoft.com/office/drawing/2014/main" id="{0E7AAFC5-BA9D-4F98-9D14-343951ABEE42}"/>
              </a:ext>
            </a:extLst>
          </p:cNvPr>
          <p:cNvPicPr>
            <a:picLocks noChangeAspect="1"/>
          </p:cNvPicPr>
          <p:nvPr/>
        </p:nvPicPr>
        <p:blipFill>
          <a:blip r:embed="rId3"/>
          <a:stretch>
            <a:fillRect/>
          </a:stretch>
        </p:blipFill>
        <p:spPr>
          <a:xfrm>
            <a:off x="5481400" y="2514038"/>
            <a:ext cx="3396200" cy="2711332"/>
          </a:xfrm>
          <a:prstGeom prst="rect">
            <a:avLst/>
          </a:prstGeom>
        </p:spPr>
      </p:pic>
    </p:spTree>
    <p:extLst>
      <p:ext uri="{BB962C8B-B14F-4D97-AF65-F5344CB8AC3E}">
        <p14:creationId xmlns:p14="http://schemas.microsoft.com/office/powerpoint/2010/main" val="3126410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15200" y="445025"/>
            <a:ext cx="54526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1"/>
                </a:solidFill>
              </a:rPr>
              <a:t>Let’s Program</a:t>
            </a:r>
            <a:endParaRPr dirty="0">
              <a:solidFill>
                <a:schemeClr val="accent1"/>
              </a:solidFill>
            </a:endParaRPr>
          </a:p>
        </p:txBody>
      </p:sp>
      <p:cxnSp>
        <p:nvCxnSpPr>
          <p:cNvPr id="216" name="Google Shape;216;p44"/>
          <p:cNvCxnSpPr>
            <a:cxnSpLocks/>
          </p:cNvCxnSpPr>
          <p:nvPr/>
        </p:nvCxnSpPr>
        <p:spPr>
          <a:xfrm>
            <a:off x="187200" y="445025"/>
            <a:ext cx="23976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0" name="TextBox 9">
            <a:extLst>
              <a:ext uri="{FF2B5EF4-FFF2-40B4-BE49-F238E27FC236}">
                <a16:creationId xmlns:a16="http://schemas.microsoft.com/office/drawing/2014/main" id="{9B9EBE5A-43B0-41CE-8D71-BA67844C8C26}"/>
              </a:ext>
            </a:extLst>
          </p:cNvPr>
          <p:cNvSpPr txBox="1"/>
          <p:nvPr/>
        </p:nvSpPr>
        <p:spPr>
          <a:xfrm>
            <a:off x="61199" y="1016963"/>
            <a:ext cx="8139371" cy="2031325"/>
          </a:xfrm>
          <a:prstGeom prst="rect">
            <a:avLst/>
          </a:prstGeom>
          <a:noFill/>
        </p:spPr>
        <p:txBody>
          <a:bodyPr wrap="square">
            <a:spAutoFit/>
          </a:bodyPr>
          <a:lstStyle/>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Point to be Noted :</a:t>
            </a: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The ESP32 utilizes the Arduino framework, so the same code used for the Arduino UNO can be adapted for the ESP32 by modifying the pin numbers. This allows you to use similar code for LED blinking and integrating other components with the ESP32.</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1) </a:t>
            </a:r>
            <a:r>
              <a:rPr lang="en-US" b="1" dirty="0">
                <a:solidFill>
                  <a:srgbClr val="FFFFFF"/>
                </a:solidFill>
                <a:latin typeface="Montserrat"/>
                <a:sym typeface="Montserrat"/>
              </a:rPr>
              <a:t> </a:t>
            </a:r>
            <a:r>
              <a:rPr kumimoji="0" lang="en-US" sz="1400" b="1" i="0" u="none" strike="noStrike" kern="0" cap="none" spc="0" normalizeH="0" baseline="0" noProof="0" dirty="0">
                <a:ln>
                  <a:noFill/>
                </a:ln>
                <a:solidFill>
                  <a:srgbClr val="FFFFFF"/>
                </a:solidFill>
                <a:effectLst/>
                <a:uLnTx/>
                <a:uFillTx/>
                <a:latin typeface="Montserrat"/>
                <a:sym typeface="Montserrat"/>
              </a:rPr>
              <a:t>Webserver Controlled LED</a:t>
            </a: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2) </a:t>
            </a:r>
            <a:r>
              <a:rPr kumimoji="0" lang="en-US" sz="1400" b="1" i="0" u="none" strike="noStrike" kern="0" cap="none" spc="0" normalizeH="0" baseline="0" noProof="0" dirty="0">
                <a:ln>
                  <a:noFill/>
                </a:ln>
                <a:solidFill>
                  <a:srgbClr val="FFFFFF"/>
                </a:solidFill>
                <a:effectLst/>
                <a:uLnTx/>
                <a:uFillTx/>
                <a:latin typeface="Montserrat"/>
                <a:sym typeface="Montserrat"/>
              </a:rPr>
              <a:t>AP Controlled LED</a:t>
            </a: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3) Bluetooth </a:t>
            </a:r>
            <a:r>
              <a:rPr kumimoji="0" lang="en-US" sz="1400" b="1" i="0" u="none" strike="noStrike" kern="0" cap="none" spc="0" normalizeH="0" baseline="0" noProof="0" dirty="0">
                <a:ln>
                  <a:noFill/>
                </a:ln>
                <a:solidFill>
                  <a:srgbClr val="FFFFFF"/>
                </a:solidFill>
                <a:effectLst/>
                <a:uLnTx/>
                <a:uFillTx/>
                <a:latin typeface="Montserrat"/>
                <a:sym typeface="Montserrat"/>
              </a:rPr>
              <a:t>Controlled LED</a:t>
            </a:r>
            <a:endParaRPr lang="en-US" b="1" dirty="0">
              <a:solidFill>
                <a:srgbClr val="FFFFFF"/>
              </a:solidFill>
              <a:latin typeface="Montserrat"/>
              <a:sym typeface="Montserrat"/>
            </a:endParaRPr>
          </a:p>
        </p:txBody>
      </p:sp>
      <p:sp>
        <p:nvSpPr>
          <p:cNvPr id="6" name="TextBox 5">
            <a:extLst>
              <a:ext uri="{FF2B5EF4-FFF2-40B4-BE49-F238E27FC236}">
                <a16:creationId xmlns:a16="http://schemas.microsoft.com/office/drawing/2014/main" id="{40838CEA-4513-4A38-A0C9-C405F5062126}"/>
              </a:ext>
            </a:extLst>
          </p:cNvPr>
          <p:cNvSpPr txBox="1"/>
          <p:nvPr/>
        </p:nvSpPr>
        <p:spPr>
          <a:xfrm>
            <a:off x="115200" y="3431187"/>
            <a:ext cx="4572000" cy="307777"/>
          </a:xfrm>
          <a:prstGeom prst="rect">
            <a:avLst/>
          </a:prstGeom>
          <a:noFill/>
        </p:spPr>
        <p:txBody>
          <a:bodyPr wrap="square">
            <a:spAutoFit/>
          </a:bodyPr>
          <a:lstStyle/>
          <a:p>
            <a:pPr marL="139700" marR="0" lvl="0" defTabSz="914400" rtl="0" eaLnBrk="1" fontAlgn="auto" latinLnBrk="0" hangingPunct="1">
              <a:lnSpc>
                <a:spcPct val="100000"/>
              </a:lnSpc>
              <a:spcBef>
                <a:spcPts val="0"/>
              </a:spcBef>
              <a:spcAft>
                <a:spcPts val="0"/>
              </a:spcAft>
              <a:buClr>
                <a:srgbClr val="FFFFFF"/>
              </a:buClr>
              <a:buSzPts val="1400"/>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Simulator for ESP32 : </a:t>
            </a:r>
            <a:r>
              <a:rPr kumimoji="0" lang="en-US" sz="1400" b="1" i="0" u="none" strike="noStrike" kern="0" cap="none" spc="0" normalizeH="0" baseline="0" noProof="0" dirty="0" err="1">
                <a:ln>
                  <a:noFill/>
                </a:ln>
                <a:solidFill>
                  <a:srgbClr val="FFFFFF"/>
                </a:solidFill>
                <a:effectLst/>
                <a:uLnTx/>
                <a:uFillTx/>
                <a:latin typeface="Montserrat"/>
                <a:sym typeface="Montserrat"/>
                <a:hlinkClick r:id="rId3"/>
              </a:rPr>
              <a:t>Wokwi</a:t>
            </a:r>
            <a:r>
              <a:rPr kumimoji="0" lang="en-US" sz="1400" b="1" i="0" u="none" strike="noStrike" kern="0" cap="none" spc="0" normalizeH="0" baseline="0" noProof="0" dirty="0">
                <a:ln>
                  <a:noFill/>
                </a:ln>
                <a:solidFill>
                  <a:srgbClr val="FFFFFF"/>
                </a:solidFill>
                <a:effectLst/>
                <a:uLnTx/>
                <a:uFillTx/>
                <a:latin typeface="Montserrat"/>
                <a:sym typeface="Montserrat"/>
                <a:hlinkClick r:id="rId3"/>
              </a:rPr>
              <a:t> Simulator</a:t>
            </a:r>
            <a:endParaRPr lang="en-US" b="1" dirty="0">
              <a:solidFill>
                <a:srgbClr val="FFFFFF"/>
              </a:solidFill>
              <a:latin typeface="Montserrat"/>
              <a:sym typeface="Montserrat"/>
            </a:endParaRPr>
          </a:p>
        </p:txBody>
      </p:sp>
    </p:spTree>
    <p:extLst>
      <p:ext uri="{BB962C8B-B14F-4D97-AF65-F5344CB8AC3E}">
        <p14:creationId xmlns:p14="http://schemas.microsoft.com/office/powerpoint/2010/main" val="26897379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15200" y="445025"/>
            <a:ext cx="54526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1"/>
                </a:solidFill>
              </a:rPr>
              <a:t>Problem Statements </a:t>
            </a:r>
            <a:endParaRPr dirty="0">
              <a:solidFill>
                <a:schemeClr val="accent1"/>
              </a:solidFill>
            </a:endParaRPr>
          </a:p>
        </p:txBody>
      </p:sp>
      <p:cxnSp>
        <p:nvCxnSpPr>
          <p:cNvPr id="216" name="Google Shape;216;p44"/>
          <p:cNvCxnSpPr>
            <a:cxnSpLocks/>
          </p:cNvCxnSpPr>
          <p:nvPr/>
        </p:nvCxnSpPr>
        <p:spPr>
          <a:xfrm>
            <a:off x="187200" y="445025"/>
            <a:ext cx="3397829"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0" name="TextBox 9">
            <a:extLst>
              <a:ext uri="{FF2B5EF4-FFF2-40B4-BE49-F238E27FC236}">
                <a16:creationId xmlns:a16="http://schemas.microsoft.com/office/drawing/2014/main" id="{9B9EBE5A-43B0-41CE-8D71-BA67844C8C26}"/>
              </a:ext>
            </a:extLst>
          </p:cNvPr>
          <p:cNvSpPr txBox="1"/>
          <p:nvPr/>
        </p:nvSpPr>
        <p:spPr>
          <a:xfrm>
            <a:off x="61199" y="1016963"/>
            <a:ext cx="8139371" cy="3287567"/>
          </a:xfrm>
          <a:prstGeom prst="rect">
            <a:avLst/>
          </a:prstGeom>
          <a:noFill/>
        </p:spPr>
        <p:txBody>
          <a:bodyPr wrap="square">
            <a:spAutoFit/>
          </a:bodyPr>
          <a:lstStyle/>
          <a:p>
            <a:pPr marL="482600" marR="0" lvl="0" indent="-342900" algn="just" defTabSz="914400" rtl="0" eaLnBrk="1" fontAlgn="auto" latinLnBrk="0" hangingPunct="1">
              <a:lnSpc>
                <a:spcPct val="150000"/>
              </a:lnSpc>
              <a:spcBef>
                <a:spcPts val="0"/>
              </a:spcBef>
              <a:spcAft>
                <a:spcPts val="0"/>
              </a:spcAft>
              <a:buClr>
                <a:srgbClr val="FFFFFF"/>
              </a:buClr>
              <a:buSzPts val="1400"/>
              <a:buFont typeface="+mj-lt"/>
              <a:buAutoNum type="arabicPeriod"/>
              <a:tabLst/>
              <a:defRPr/>
            </a:pPr>
            <a:r>
              <a:rPr lang="en-US" b="1" dirty="0">
                <a:solidFill>
                  <a:srgbClr val="FFFFFF"/>
                </a:solidFill>
                <a:latin typeface="Montserrat"/>
                <a:sym typeface="Montserrat"/>
              </a:rPr>
              <a:t>Smart Temperature and Humidity Monitor </a:t>
            </a:r>
          </a:p>
          <a:p>
            <a:pPr marL="482600" marR="0" lvl="0" indent="-342900" algn="just" defTabSz="914400" rtl="0" eaLnBrk="1" fontAlgn="auto" latinLnBrk="0" hangingPunct="1">
              <a:lnSpc>
                <a:spcPct val="150000"/>
              </a:lnSpc>
              <a:spcBef>
                <a:spcPts val="0"/>
              </a:spcBef>
              <a:spcAft>
                <a:spcPts val="0"/>
              </a:spcAft>
              <a:buClr>
                <a:srgbClr val="FFFFFF"/>
              </a:buClr>
              <a:buSzPts val="1400"/>
              <a:buFont typeface="+mj-lt"/>
              <a:buAutoNum type="arabicPeriod"/>
              <a:tabLst/>
              <a:defRPr/>
            </a:pPr>
            <a:r>
              <a:rPr lang="en-US" b="1" dirty="0">
                <a:solidFill>
                  <a:srgbClr val="FFFFFF"/>
                </a:solidFill>
                <a:latin typeface="Montserrat"/>
                <a:sym typeface="Montserrat"/>
              </a:rPr>
              <a:t>Bluetooth Controlled Smart Light </a:t>
            </a:r>
          </a:p>
          <a:p>
            <a:pPr marL="482600" marR="0" lvl="0" indent="-342900" algn="just" defTabSz="914400" rtl="0" eaLnBrk="1" fontAlgn="auto" latinLnBrk="0" hangingPunct="1">
              <a:lnSpc>
                <a:spcPct val="150000"/>
              </a:lnSpc>
              <a:spcBef>
                <a:spcPts val="0"/>
              </a:spcBef>
              <a:spcAft>
                <a:spcPts val="0"/>
              </a:spcAft>
              <a:buClr>
                <a:srgbClr val="FFFFFF"/>
              </a:buClr>
              <a:buSzPts val="1400"/>
              <a:buFont typeface="+mj-lt"/>
              <a:buAutoNum type="arabicPeriod"/>
              <a:tabLst/>
              <a:defRPr/>
            </a:pPr>
            <a:r>
              <a:rPr lang="en-US" b="1" dirty="0">
                <a:solidFill>
                  <a:srgbClr val="FFFFFF"/>
                </a:solidFill>
                <a:latin typeface="Montserrat"/>
                <a:sym typeface="Montserrat"/>
              </a:rPr>
              <a:t>Interactive Distance Measurement Tool </a:t>
            </a:r>
          </a:p>
          <a:p>
            <a:pPr marL="482600" marR="0" lvl="0" indent="-342900" algn="just" defTabSz="914400" rtl="0" eaLnBrk="1" fontAlgn="auto" latinLnBrk="0" hangingPunct="1">
              <a:lnSpc>
                <a:spcPct val="150000"/>
              </a:lnSpc>
              <a:spcBef>
                <a:spcPts val="0"/>
              </a:spcBef>
              <a:spcAft>
                <a:spcPts val="0"/>
              </a:spcAft>
              <a:buClr>
                <a:srgbClr val="FFFFFF"/>
              </a:buClr>
              <a:buSzPts val="1400"/>
              <a:buFont typeface="+mj-lt"/>
              <a:buAutoNum type="arabicPeriod"/>
              <a:tabLst/>
              <a:defRPr/>
            </a:pPr>
            <a:r>
              <a:rPr lang="en-US" b="1" dirty="0">
                <a:solidFill>
                  <a:srgbClr val="FFFFFF"/>
                </a:solidFill>
                <a:latin typeface="Montserrat"/>
                <a:sym typeface="Montserrat"/>
              </a:rPr>
              <a:t>Automated Plant Watering System </a:t>
            </a:r>
          </a:p>
          <a:p>
            <a:pPr marL="482600" marR="0" lvl="0" indent="-342900" algn="just" defTabSz="914400" rtl="0" eaLnBrk="1" fontAlgn="auto" latinLnBrk="0" hangingPunct="1">
              <a:lnSpc>
                <a:spcPct val="150000"/>
              </a:lnSpc>
              <a:spcBef>
                <a:spcPts val="0"/>
              </a:spcBef>
              <a:spcAft>
                <a:spcPts val="0"/>
              </a:spcAft>
              <a:buClr>
                <a:srgbClr val="FFFFFF"/>
              </a:buClr>
              <a:buSzPts val="1400"/>
              <a:buFont typeface="+mj-lt"/>
              <a:buAutoNum type="arabicPeriod"/>
              <a:tabLst/>
              <a:defRPr/>
            </a:pPr>
            <a:r>
              <a:rPr lang="en-US" b="1" dirty="0">
                <a:solidFill>
                  <a:srgbClr val="FFFFFF"/>
                </a:solidFill>
                <a:latin typeface="Montserrat"/>
                <a:sym typeface="Montserrat"/>
              </a:rPr>
              <a:t>RFID-Based Attendance System </a:t>
            </a:r>
          </a:p>
          <a:p>
            <a:pPr marL="482600" marR="0" lvl="0" indent="-342900" algn="just" defTabSz="914400" rtl="0" eaLnBrk="1" fontAlgn="auto" latinLnBrk="0" hangingPunct="1">
              <a:lnSpc>
                <a:spcPct val="150000"/>
              </a:lnSpc>
              <a:spcBef>
                <a:spcPts val="0"/>
              </a:spcBef>
              <a:spcAft>
                <a:spcPts val="0"/>
              </a:spcAft>
              <a:buClr>
                <a:srgbClr val="FFFFFF"/>
              </a:buClr>
              <a:buSzPts val="1400"/>
              <a:buFont typeface="+mj-lt"/>
              <a:buAutoNum type="arabicPeriod"/>
              <a:tabLst/>
              <a:defRPr/>
            </a:pPr>
            <a:r>
              <a:rPr lang="en-US" b="1" dirty="0">
                <a:solidFill>
                  <a:srgbClr val="FFFFFF"/>
                </a:solidFill>
                <a:latin typeface="Montserrat"/>
                <a:sym typeface="Montserrat"/>
              </a:rPr>
              <a:t>Obstacle-Avoiding Robot </a:t>
            </a:r>
          </a:p>
          <a:p>
            <a:pPr marL="482600" marR="0" lvl="0" indent="-342900" algn="just" defTabSz="914400" rtl="0" eaLnBrk="1" fontAlgn="auto" latinLnBrk="0" hangingPunct="1">
              <a:lnSpc>
                <a:spcPct val="150000"/>
              </a:lnSpc>
              <a:spcBef>
                <a:spcPts val="0"/>
              </a:spcBef>
              <a:spcAft>
                <a:spcPts val="0"/>
              </a:spcAft>
              <a:buClr>
                <a:srgbClr val="FFFFFF"/>
              </a:buClr>
              <a:buSzPts val="1400"/>
              <a:buFont typeface="+mj-lt"/>
              <a:buAutoNum type="arabicPeriod"/>
              <a:tabLst/>
              <a:defRPr/>
            </a:pPr>
            <a:r>
              <a:rPr lang="en-US" b="1" dirty="0">
                <a:solidFill>
                  <a:srgbClr val="FFFFFF"/>
                </a:solidFill>
                <a:latin typeface="Montserrat"/>
                <a:sym typeface="Montserrat"/>
              </a:rPr>
              <a:t>Smart Doorbell with Visitor Notification </a:t>
            </a:r>
          </a:p>
          <a:p>
            <a:pPr marL="482600" marR="0" lvl="0" indent="-342900" algn="just" defTabSz="914400" rtl="0" eaLnBrk="1" fontAlgn="auto" latinLnBrk="0" hangingPunct="1">
              <a:lnSpc>
                <a:spcPct val="150000"/>
              </a:lnSpc>
              <a:spcBef>
                <a:spcPts val="0"/>
              </a:spcBef>
              <a:spcAft>
                <a:spcPts val="0"/>
              </a:spcAft>
              <a:buClr>
                <a:srgbClr val="FFFFFF"/>
              </a:buClr>
              <a:buSzPts val="1400"/>
              <a:buFont typeface="+mj-lt"/>
              <a:buAutoNum type="arabicPeriod"/>
              <a:tabLst/>
              <a:defRPr/>
            </a:pPr>
            <a:r>
              <a:rPr lang="en-US" b="1" dirty="0">
                <a:solidFill>
                  <a:srgbClr val="FFFFFF"/>
                </a:solidFill>
                <a:latin typeface="Montserrat"/>
                <a:sym typeface="Montserrat"/>
              </a:rPr>
              <a:t>Home Security System with Motion Detection </a:t>
            </a:r>
          </a:p>
          <a:p>
            <a:pPr marL="482600" marR="0" lvl="0" indent="-342900" algn="just" defTabSz="914400" rtl="0" eaLnBrk="1" fontAlgn="auto" latinLnBrk="0" hangingPunct="1">
              <a:lnSpc>
                <a:spcPct val="150000"/>
              </a:lnSpc>
              <a:spcBef>
                <a:spcPts val="0"/>
              </a:spcBef>
              <a:spcAft>
                <a:spcPts val="0"/>
              </a:spcAft>
              <a:buClr>
                <a:srgbClr val="FFFFFF"/>
              </a:buClr>
              <a:buSzPts val="1400"/>
              <a:buFont typeface="+mj-lt"/>
              <a:buAutoNum type="arabicPeriod"/>
              <a:tabLst/>
              <a:defRPr/>
            </a:pPr>
            <a:r>
              <a:rPr lang="en-US" b="1" dirty="0">
                <a:solidFill>
                  <a:srgbClr val="FFFFFF"/>
                </a:solidFill>
                <a:latin typeface="Montserrat"/>
                <a:sym typeface="Montserrat"/>
              </a:rPr>
              <a:t>Weather Station with Data Logging</a:t>
            </a:r>
          </a:p>
          <a:p>
            <a:pPr marL="482600" marR="0" lvl="0" indent="-342900" algn="just" defTabSz="914400" rtl="0" eaLnBrk="1" fontAlgn="auto" latinLnBrk="0" hangingPunct="1">
              <a:lnSpc>
                <a:spcPct val="150000"/>
              </a:lnSpc>
              <a:spcBef>
                <a:spcPts val="0"/>
              </a:spcBef>
              <a:spcAft>
                <a:spcPts val="0"/>
              </a:spcAft>
              <a:buClr>
                <a:srgbClr val="FFFFFF"/>
              </a:buClr>
              <a:buSzPts val="1400"/>
              <a:buFont typeface="+mj-lt"/>
              <a:buAutoNum type="arabicPeriod"/>
              <a:tabLst/>
              <a:defRPr/>
            </a:pPr>
            <a:r>
              <a:rPr lang="en-US" b="1" dirty="0">
                <a:solidFill>
                  <a:srgbClr val="FFFFFF"/>
                </a:solidFill>
                <a:latin typeface="Montserrat"/>
                <a:sym typeface="Montserrat"/>
              </a:rPr>
              <a:t>Smart Waste Bin with IoT Connectivity</a:t>
            </a:r>
          </a:p>
        </p:txBody>
      </p:sp>
    </p:spTree>
    <p:extLst>
      <p:ext uri="{BB962C8B-B14F-4D97-AF65-F5344CB8AC3E}">
        <p14:creationId xmlns:p14="http://schemas.microsoft.com/office/powerpoint/2010/main" val="42374151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15200" y="445025"/>
            <a:ext cx="54526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1"/>
                </a:solidFill>
              </a:rPr>
              <a:t>Additional Resources</a:t>
            </a:r>
            <a:endParaRPr dirty="0">
              <a:solidFill>
                <a:schemeClr val="accent1"/>
              </a:solidFill>
            </a:endParaRPr>
          </a:p>
        </p:txBody>
      </p:sp>
      <p:cxnSp>
        <p:nvCxnSpPr>
          <p:cNvPr id="216" name="Google Shape;216;p44"/>
          <p:cNvCxnSpPr>
            <a:cxnSpLocks/>
          </p:cNvCxnSpPr>
          <p:nvPr/>
        </p:nvCxnSpPr>
        <p:spPr>
          <a:xfrm>
            <a:off x="187200" y="445025"/>
            <a:ext cx="3405086"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0" name="TextBox 9">
            <a:extLst>
              <a:ext uri="{FF2B5EF4-FFF2-40B4-BE49-F238E27FC236}">
                <a16:creationId xmlns:a16="http://schemas.microsoft.com/office/drawing/2014/main" id="{9B9EBE5A-43B0-41CE-8D71-BA67844C8C26}"/>
              </a:ext>
            </a:extLst>
          </p:cNvPr>
          <p:cNvSpPr txBox="1"/>
          <p:nvPr/>
        </p:nvSpPr>
        <p:spPr>
          <a:xfrm>
            <a:off x="-2" y="3864573"/>
            <a:ext cx="9079202" cy="1169551"/>
          </a:xfrm>
          <a:prstGeom prst="rect">
            <a:avLst/>
          </a:prstGeom>
          <a:noFill/>
        </p:spPr>
        <p:txBody>
          <a:bodyPr wrap="square">
            <a:spAutoFit/>
          </a:bodyPr>
          <a:lstStyle/>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Websites to Buy Components : </a:t>
            </a:r>
            <a:r>
              <a:rPr lang="en-US" b="1" dirty="0">
                <a:solidFill>
                  <a:srgbClr val="FFFFFF"/>
                </a:solidFill>
                <a:latin typeface="Montserrat"/>
                <a:sym typeface="Montserrat"/>
                <a:hlinkClick r:id="rId3"/>
              </a:rPr>
              <a:t>https://robu.in/</a:t>
            </a: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 			      </a:t>
            </a:r>
            <a:r>
              <a:rPr lang="en-US" b="1" dirty="0">
                <a:solidFill>
                  <a:srgbClr val="FFFFFF"/>
                </a:solidFill>
                <a:latin typeface="Montserrat"/>
                <a:sym typeface="Montserrat"/>
                <a:hlinkClick r:id="rId4"/>
              </a:rPr>
              <a:t>https://robocraze.com/</a:t>
            </a: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GitHub Repository : </a:t>
            </a:r>
            <a:r>
              <a:rPr lang="en-US" b="1" dirty="0">
                <a:solidFill>
                  <a:srgbClr val="FFFFFF"/>
                </a:solidFill>
                <a:latin typeface="Montserrat"/>
                <a:sym typeface="Montserrat"/>
                <a:hlinkClick r:id="rId5"/>
              </a:rPr>
              <a:t>https://github.com/tusharshenoy/Circuit-Circus-Arduino-ESP32-Edition</a:t>
            </a:r>
            <a:endParaRPr lang="en-US" b="1" dirty="0">
              <a:solidFill>
                <a:srgbClr val="FFFFFF"/>
              </a:solidFill>
              <a:latin typeface="Montserrat"/>
              <a:sym typeface="Montserrat"/>
            </a:endParaRPr>
          </a:p>
        </p:txBody>
      </p:sp>
      <p:sp>
        <p:nvSpPr>
          <p:cNvPr id="8" name="TextBox 7">
            <a:extLst>
              <a:ext uri="{FF2B5EF4-FFF2-40B4-BE49-F238E27FC236}">
                <a16:creationId xmlns:a16="http://schemas.microsoft.com/office/drawing/2014/main" id="{3242EC88-D9AE-4C3A-9989-6CFB68BC5270}"/>
              </a:ext>
            </a:extLst>
          </p:cNvPr>
          <p:cNvSpPr txBox="1"/>
          <p:nvPr/>
        </p:nvSpPr>
        <p:spPr>
          <a:xfrm>
            <a:off x="-1" y="1358551"/>
            <a:ext cx="7591886" cy="738664"/>
          </a:xfrm>
          <a:prstGeom prst="rect">
            <a:avLst/>
          </a:prstGeom>
          <a:noFill/>
        </p:spPr>
        <p:txBody>
          <a:bodyPr wrap="square">
            <a:spAutoFit/>
          </a:bodyPr>
          <a:lstStyle/>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Arduino &amp; </a:t>
            </a:r>
            <a:r>
              <a:rPr lang="en-US" b="1" dirty="0" err="1">
                <a:solidFill>
                  <a:srgbClr val="FFFFFF"/>
                </a:solidFill>
                <a:latin typeface="Montserrat"/>
                <a:sym typeface="Montserrat"/>
              </a:rPr>
              <a:t>Espressif</a:t>
            </a:r>
            <a:r>
              <a:rPr lang="en-US" b="1" dirty="0">
                <a:solidFill>
                  <a:srgbClr val="FFFFFF"/>
                </a:solidFill>
                <a:latin typeface="Montserrat"/>
                <a:sym typeface="Montserrat"/>
              </a:rPr>
              <a:t> websites: </a:t>
            </a:r>
            <a:r>
              <a:rPr lang="en-US" b="1" dirty="0">
                <a:solidFill>
                  <a:srgbClr val="FFFFFF"/>
                </a:solidFill>
                <a:latin typeface="Montserrat"/>
                <a:sym typeface="Montserrat"/>
                <a:hlinkClick r:id="rId6"/>
              </a:rPr>
              <a:t>https://www.arduino.cc/</a:t>
            </a: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 	                                        </a:t>
            </a:r>
            <a:r>
              <a:rPr lang="en-US" b="1" dirty="0">
                <a:solidFill>
                  <a:srgbClr val="FFFFFF"/>
                </a:solidFill>
                <a:latin typeface="Montserrat"/>
                <a:sym typeface="Montserrat"/>
                <a:hlinkClick r:id="rId7"/>
              </a:rPr>
              <a:t>https://www.espressif.com/en</a:t>
            </a:r>
            <a:endParaRPr lang="en-US" b="1" dirty="0">
              <a:solidFill>
                <a:srgbClr val="FFFFFF"/>
              </a:solidFill>
              <a:latin typeface="Montserrat"/>
              <a:sym typeface="Montserrat"/>
            </a:endParaRPr>
          </a:p>
        </p:txBody>
      </p:sp>
      <p:sp>
        <p:nvSpPr>
          <p:cNvPr id="11" name="TextBox 10">
            <a:extLst>
              <a:ext uri="{FF2B5EF4-FFF2-40B4-BE49-F238E27FC236}">
                <a16:creationId xmlns:a16="http://schemas.microsoft.com/office/drawing/2014/main" id="{9FB2135E-D147-4881-BC72-A3EB6C79BF90}"/>
              </a:ext>
            </a:extLst>
          </p:cNvPr>
          <p:cNvSpPr txBox="1"/>
          <p:nvPr/>
        </p:nvSpPr>
        <p:spPr>
          <a:xfrm>
            <a:off x="-1" y="1017093"/>
            <a:ext cx="8139371" cy="307777"/>
          </a:xfrm>
          <a:prstGeom prst="rect">
            <a:avLst/>
          </a:prstGeom>
          <a:noFill/>
        </p:spPr>
        <p:txBody>
          <a:bodyPr wrap="square">
            <a:spAutoFit/>
          </a:bodyPr>
          <a:lstStyle/>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Arduino Framework : </a:t>
            </a:r>
            <a:r>
              <a:rPr lang="en-US" b="1" dirty="0">
                <a:solidFill>
                  <a:srgbClr val="FFFFFF"/>
                </a:solidFill>
                <a:latin typeface="Montserrat"/>
                <a:sym typeface="Montserrat"/>
                <a:hlinkClick r:id="rId8"/>
              </a:rPr>
              <a:t>https://www.arduino.cc/reference/en/</a:t>
            </a:r>
            <a:r>
              <a:rPr lang="en-US" b="1" dirty="0">
                <a:solidFill>
                  <a:srgbClr val="FFFFFF"/>
                </a:solidFill>
                <a:latin typeface="Montserrat"/>
                <a:sym typeface="Montserrat"/>
              </a:rPr>
              <a:t>  (Programming Guide)</a:t>
            </a:r>
          </a:p>
        </p:txBody>
      </p:sp>
      <p:sp>
        <p:nvSpPr>
          <p:cNvPr id="12" name="TextBox 11">
            <a:extLst>
              <a:ext uri="{FF2B5EF4-FFF2-40B4-BE49-F238E27FC236}">
                <a16:creationId xmlns:a16="http://schemas.microsoft.com/office/drawing/2014/main" id="{DC2CB110-64E2-4B93-9895-0009D1A52A6A}"/>
              </a:ext>
            </a:extLst>
          </p:cNvPr>
          <p:cNvSpPr txBox="1"/>
          <p:nvPr/>
        </p:nvSpPr>
        <p:spPr>
          <a:xfrm>
            <a:off x="-1" y="2180675"/>
            <a:ext cx="8860972" cy="1600438"/>
          </a:xfrm>
          <a:prstGeom prst="rect">
            <a:avLst/>
          </a:prstGeom>
          <a:noFill/>
        </p:spPr>
        <p:txBody>
          <a:bodyPr wrap="square">
            <a:spAutoFit/>
          </a:bodyPr>
          <a:lstStyle/>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Electronics Project Websites : </a:t>
            </a:r>
            <a:r>
              <a:rPr lang="en-US" b="1" dirty="0">
                <a:solidFill>
                  <a:srgbClr val="FFFFFF"/>
                </a:solidFill>
                <a:latin typeface="Montserrat"/>
                <a:sym typeface="Montserrat"/>
                <a:hlinkClick r:id="rId9"/>
              </a:rPr>
              <a:t>https://randomnerdtutorials.com/</a:t>
            </a: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			    </a:t>
            </a:r>
            <a:r>
              <a:rPr lang="en-US" b="1" dirty="0">
                <a:solidFill>
                  <a:srgbClr val="FFFFFF"/>
                </a:solidFill>
                <a:latin typeface="Montserrat"/>
                <a:sym typeface="Montserrat"/>
                <a:hlinkClick r:id="rId10"/>
              </a:rPr>
              <a:t>https://lastminuteengineers.com/</a:t>
            </a: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 	                                        </a:t>
            </a:r>
            <a:r>
              <a:rPr lang="en-US" b="1" dirty="0">
                <a:solidFill>
                  <a:srgbClr val="FFFFFF"/>
                </a:solidFill>
                <a:latin typeface="Montserrat"/>
                <a:sym typeface="Montserrat"/>
                <a:hlinkClick r:id="rId11"/>
              </a:rPr>
              <a:t>https://howtomechatronics.com/</a:t>
            </a: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lang="en-US" b="1" dirty="0">
              <a:solidFill>
                <a:srgbClr val="FFFFFF"/>
              </a:solidFill>
              <a:latin typeface="Montserrat"/>
              <a:sym typeface="Montserrat"/>
            </a:endParaRPr>
          </a:p>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		  	    </a:t>
            </a:r>
            <a:r>
              <a:rPr lang="en-US" b="1" dirty="0">
                <a:solidFill>
                  <a:srgbClr val="FFFFFF"/>
                </a:solidFill>
                <a:latin typeface="Montserrat"/>
                <a:sym typeface="Montserrat"/>
                <a:hlinkClick r:id="rId12"/>
              </a:rPr>
              <a:t>https://www.instructables.com/</a:t>
            </a:r>
            <a:endParaRPr lang="en-US" b="1" dirty="0">
              <a:solidFill>
                <a:srgbClr val="FFFFFF"/>
              </a:solidFill>
              <a:latin typeface="Montserrat"/>
              <a:sym typeface="Montserrat"/>
            </a:endParaRPr>
          </a:p>
        </p:txBody>
      </p:sp>
    </p:spTree>
    <p:extLst>
      <p:ext uri="{BB962C8B-B14F-4D97-AF65-F5344CB8AC3E}">
        <p14:creationId xmlns:p14="http://schemas.microsoft.com/office/powerpoint/2010/main" val="15504190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B85CF55-64BE-479B-8F5F-38A851E41805}"/>
              </a:ext>
            </a:extLst>
          </p:cNvPr>
          <p:cNvPicPr>
            <a:picLocks noChangeAspect="1"/>
          </p:cNvPicPr>
          <p:nvPr/>
        </p:nvPicPr>
        <p:blipFill>
          <a:blip r:embed="rId2"/>
          <a:stretch>
            <a:fillRect/>
          </a:stretch>
        </p:blipFill>
        <p:spPr>
          <a:xfrm>
            <a:off x="-65314" y="-40603"/>
            <a:ext cx="9202551" cy="5184103"/>
          </a:xfrm>
          <a:prstGeom prst="rect">
            <a:avLst/>
          </a:prstGeom>
        </p:spPr>
      </p:pic>
    </p:spTree>
    <p:extLst>
      <p:ext uri="{BB962C8B-B14F-4D97-AF65-F5344CB8AC3E}">
        <p14:creationId xmlns:p14="http://schemas.microsoft.com/office/powerpoint/2010/main" val="25099341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15200" y="445025"/>
            <a:ext cx="54526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Electronic </a:t>
            </a:r>
            <a:r>
              <a:rPr lang="en" dirty="0"/>
              <a:t>Components</a:t>
            </a:r>
            <a:endParaRPr dirty="0">
              <a:solidFill>
                <a:schemeClr val="accent1"/>
              </a:solidFill>
            </a:endParaRPr>
          </a:p>
        </p:txBody>
      </p:sp>
      <p:sp>
        <p:nvSpPr>
          <p:cNvPr id="215" name="Google Shape;215;p44"/>
          <p:cNvSpPr txBox="1">
            <a:spLocks noGrp="1"/>
          </p:cNvSpPr>
          <p:nvPr>
            <p:ph type="body" idx="1"/>
          </p:nvPr>
        </p:nvSpPr>
        <p:spPr>
          <a:xfrm>
            <a:off x="115200" y="2252305"/>
            <a:ext cx="7283900" cy="1252150"/>
          </a:xfrm>
          <a:prstGeom prst="rect">
            <a:avLst/>
          </a:prstGeom>
        </p:spPr>
        <p:txBody>
          <a:bodyPr spcFirstLastPara="1" wrap="square" lIns="91425" tIns="91425" rIns="91425" bIns="91425" anchor="t" anchorCtr="0">
            <a:noAutofit/>
          </a:bodyPr>
          <a:lstStyle/>
          <a:p>
            <a:pPr marL="482600" indent="-342900" algn="just">
              <a:buAutoNum type="arabicParenR"/>
            </a:pPr>
            <a:r>
              <a:rPr lang="en-US" b="1" dirty="0"/>
              <a:t>Resistors : A passive electrical component with two terminals that are used for limiting the flow of electric current in electrical circuits.</a:t>
            </a:r>
          </a:p>
          <a:p>
            <a:pPr marL="139700" indent="0" algn="just">
              <a:buNone/>
            </a:pPr>
            <a:endParaRPr lang="en-US" b="1" dirty="0"/>
          </a:p>
          <a:p>
            <a:pPr marL="285750" indent="-285750">
              <a:buFont typeface="Wingdings" panose="05000000000000000000" pitchFamily="2" charset="2"/>
              <a:buChar char="v"/>
            </a:pPr>
            <a:r>
              <a:rPr lang="en-US" b="1" dirty="0"/>
              <a:t>The SI unit of resistor is Ohm.</a:t>
            </a:r>
          </a:p>
          <a:p>
            <a:pPr marL="285750" indent="-285750">
              <a:buFont typeface="Wingdings" panose="05000000000000000000" pitchFamily="2" charset="2"/>
              <a:buChar char="v"/>
            </a:pPr>
            <a:r>
              <a:rPr lang="en-US" b="1" dirty="0"/>
              <a:t>Denoted by R</a:t>
            </a:r>
          </a:p>
          <a:p>
            <a:pPr marL="285750" indent="-285750">
              <a:buFont typeface="Wingdings" panose="05000000000000000000" pitchFamily="2" charset="2"/>
              <a:buChar char="v"/>
            </a:pPr>
            <a:endParaRPr lang="en-US" b="1" dirty="0"/>
          </a:p>
        </p:txBody>
      </p:sp>
      <p:cxnSp>
        <p:nvCxnSpPr>
          <p:cNvPr id="216" name="Google Shape;216;p44"/>
          <p:cNvCxnSpPr>
            <a:cxnSpLocks/>
          </p:cNvCxnSpPr>
          <p:nvPr/>
        </p:nvCxnSpPr>
        <p:spPr>
          <a:xfrm>
            <a:off x="187200" y="445025"/>
            <a:ext cx="3826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2" name="Google Shape;215;p44">
            <a:extLst>
              <a:ext uri="{FF2B5EF4-FFF2-40B4-BE49-F238E27FC236}">
                <a16:creationId xmlns:a16="http://schemas.microsoft.com/office/drawing/2014/main" id="{3B2B36E5-27DB-49DE-B141-EC04ECE15262}"/>
              </a:ext>
            </a:extLst>
          </p:cNvPr>
          <p:cNvSpPr txBox="1">
            <a:spLocks/>
          </p:cNvSpPr>
          <p:nvPr/>
        </p:nvSpPr>
        <p:spPr>
          <a:xfrm>
            <a:off x="-1" y="915726"/>
            <a:ext cx="7866743" cy="941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9pPr>
          </a:lstStyle>
          <a:p>
            <a:pPr>
              <a:buFont typeface="Wingdings" panose="05000000000000000000" pitchFamily="2" charset="2"/>
              <a:buChar char="v"/>
            </a:pPr>
            <a:r>
              <a:rPr lang="en-US" b="1" dirty="0"/>
              <a:t>May R bless us with the power to resist short circuits, L give us the strength to induct good vibes into our circuits, and C help us store the energy to keep going strong. With their blessings, let's embark on this electrifying journey into the world of electronics!</a:t>
            </a:r>
          </a:p>
        </p:txBody>
      </p:sp>
      <p:pic>
        <p:nvPicPr>
          <p:cNvPr id="14" name="Picture 13">
            <a:extLst>
              <a:ext uri="{FF2B5EF4-FFF2-40B4-BE49-F238E27FC236}">
                <a16:creationId xmlns:a16="http://schemas.microsoft.com/office/drawing/2014/main" id="{58215677-A7CE-4DA5-B901-1A6E98B4F329}"/>
              </a:ext>
            </a:extLst>
          </p:cNvPr>
          <p:cNvPicPr>
            <a:picLocks noChangeAspect="1"/>
          </p:cNvPicPr>
          <p:nvPr/>
        </p:nvPicPr>
        <p:blipFill>
          <a:blip r:embed="rId3"/>
          <a:stretch>
            <a:fillRect/>
          </a:stretch>
        </p:blipFill>
        <p:spPr>
          <a:xfrm>
            <a:off x="3112599" y="3277537"/>
            <a:ext cx="2511183" cy="162112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15200" y="445025"/>
            <a:ext cx="54526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Electronic </a:t>
            </a:r>
            <a:r>
              <a:rPr lang="en" dirty="0"/>
              <a:t>Components</a:t>
            </a:r>
            <a:endParaRPr dirty="0">
              <a:solidFill>
                <a:schemeClr val="accent1"/>
              </a:solidFill>
            </a:endParaRPr>
          </a:p>
        </p:txBody>
      </p:sp>
      <p:sp>
        <p:nvSpPr>
          <p:cNvPr id="215" name="Google Shape;215;p44"/>
          <p:cNvSpPr txBox="1">
            <a:spLocks noGrp="1"/>
          </p:cNvSpPr>
          <p:nvPr>
            <p:ph type="body" idx="1"/>
          </p:nvPr>
        </p:nvSpPr>
        <p:spPr>
          <a:xfrm>
            <a:off x="187200" y="996181"/>
            <a:ext cx="7283900" cy="1252150"/>
          </a:xfrm>
          <a:prstGeom prst="rect">
            <a:avLst/>
          </a:prstGeom>
        </p:spPr>
        <p:txBody>
          <a:bodyPr spcFirstLastPara="1" wrap="square" lIns="91425" tIns="91425" rIns="91425" bIns="91425" anchor="t" anchorCtr="0">
            <a:noAutofit/>
          </a:bodyPr>
          <a:lstStyle/>
          <a:p>
            <a:pPr marL="139700" indent="0" algn="just">
              <a:buNone/>
            </a:pPr>
            <a:r>
              <a:rPr lang="en-US" b="1" dirty="0"/>
              <a:t>2) Capacitor : A capacitor is a two-terminal electrical device that can store energy in the form of an electric charge.</a:t>
            </a:r>
          </a:p>
          <a:p>
            <a:pPr marL="139700" indent="0" algn="just">
              <a:buNone/>
            </a:pPr>
            <a:endParaRPr lang="en-US" b="1" dirty="0"/>
          </a:p>
          <a:p>
            <a:pPr algn="just">
              <a:buFont typeface="Wingdings" panose="05000000000000000000" pitchFamily="2" charset="2"/>
              <a:buChar char="v"/>
            </a:pPr>
            <a:r>
              <a:rPr lang="en-US" b="1" dirty="0"/>
              <a:t>The SI unit of Capacitor is Farad</a:t>
            </a:r>
          </a:p>
          <a:p>
            <a:pPr algn="just">
              <a:buFont typeface="Wingdings" panose="05000000000000000000" pitchFamily="2" charset="2"/>
              <a:buChar char="v"/>
            </a:pPr>
            <a:r>
              <a:rPr lang="en-US" b="1" dirty="0"/>
              <a:t>Denoted by C</a:t>
            </a:r>
          </a:p>
          <a:p>
            <a:pPr marL="0" indent="0">
              <a:buNone/>
            </a:pPr>
            <a:endParaRPr lang="en-US" b="1" dirty="0"/>
          </a:p>
        </p:txBody>
      </p:sp>
      <p:cxnSp>
        <p:nvCxnSpPr>
          <p:cNvPr id="216" name="Google Shape;216;p44"/>
          <p:cNvCxnSpPr>
            <a:cxnSpLocks/>
          </p:cNvCxnSpPr>
          <p:nvPr/>
        </p:nvCxnSpPr>
        <p:spPr>
          <a:xfrm>
            <a:off x="187200" y="445025"/>
            <a:ext cx="3809067"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3" name="Picture 2">
            <a:extLst>
              <a:ext uri="{FF2B5EF4-FFF2-40B4-BE49-F238E27FC236}">
                <a16:creationId xmlns:a16="http://schemas.microsoft.com/office/drawing/2014/main" id="{D7080BC2-E215-434E-9D57-A51B8A2629A0}"/>
              </a:ext>
            </a:extLst>
          </p:cNvPr>
          <p:cNvPicPr>
            <a:picLocks noChangeAspect="1"/>
          </p:cNvPicPr>
          <p:nvPr/>
        </p:nvPicPr>
        <p:blipFill rotWithShape="1">
          <a:blip r:embed="rId3"/>
          <a:srcRect l="4511" t="14590" r="3380"/>
          <a:stretch/>
        </p:blipFill>
        <p:spPr>
          <a:xfrm>
            <a:off x="1978829" y="2617674"/>
            <a:ext cx="4298400" cy="1529645"/>
          </a:xfrm>
          <a:prstGeom prst="rect">
            <a:avLst/>
          </a:prstGeom>
        </p:spPr>
      </p:pic>
      <p:sp>
        <p:nvSpPr>
          <p:cNvPr id="15" name="TextBox 14">
            <a:extLst>
              <a:ext uri="{FF2B5EF4-FFF2-40B4-BE49-F238E27FC236}">
                <a16:creationId xmlns:a16="http://schemas.microsoft.com/office/drawing/2014/main" id="{20C6F507-5BC1-4E71-A449-0872DC1BF371}"/>
              </a:ext>
            </a:extLst>
          </p:cNvPr>
          <p:cNvSpPr txBox="1"/>
          <p:nvPr/>
        </p:nvSpPr>
        <p:spPr>
          <a:xfrm>
            <a:off x="1427257" y="4210373"/>
            <a:ext cx="4893172" cy="307777"/>
          </a:xfrm>
          <a:prstGeom prst="rect">
            <a:avLst/>
          </a:prstGeom>
          <a:noFill/>
        </p:spPr>
        <p:txBody>
          <a:bodyPr wrap="square">
            <a:spAutoFit/>
          </a:bodyPr>
          <a:lstStyle/>
          <a:p>
            <a:pPr marR="0" lvl="0" algn="l" defTabSz="914400" rtl="0" eaLnBrk="1" fontAlgn="auto" latinLnBrk="0" hangingPunct="1">
              <a:lnSpc>
                <a:spcPct val="100000"/>
              </a:lnSpc>
              <a:spcBef>
                <a:spcPts val="0"/>
              </a:spcBef>
              <a:spcAft>
                <a:spcPts val="0"/>
              </a:spcAft>
              <a:buClr>
                <a:srgbClr val="FFFFFF"/>
              </a:buClr>
              <a:buSzPts val="1400"/>
              <a:tabLst/>
              <a:defRPr/>
            </a:pPr>
            <a:r>
              <a:rPr kumimoji="0" lang="en-IN" sz="1400" b="1" i="0" u="none" strike="noStrike" kern="0" cap="none" spc="0" normalizeH="0" baseline="0" noProof="0" dirty="0">
                <a:ln>
                  <a:noFill/>
                </a:ln>
                <a:solidFill>
                  <a:srgbClr val="FFFFFF"/>
                </a:solidFill>
                <a:effectLst/>
                <a:uLnTx/>
                <a:uFillTx/>
                <a:latin typeface="Montserrat"/>
                <a:sym typeface="Montserrat"/>
              </a:rPr>
              <a:t>              Symbol                         Capacitor</a:t>
            </a:r>
          </a:p>
        </p:txBody>
      </p:sp>
    </p:spTree>
    <p:extLst>
      <p:ext uri="{BB962C8B-B14F-4D97-AF65-F5344CB8AC3E}">
        <p14:creationId xmlns:p14="http://schemas.microsoft.com/office/powerpoint/2010/main" val="14211332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15200" y="445025"/>
            <a:ext cx="54526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Electronic </a:t>
            </a:r>
            <a:r>
              <a:rPr lang="en" dirty="0"/>
              <a:t>Components</a:t>
            </a:r>
            <a:endParaRPr dirty="0">
              <a:solidFill>
                <a:schemeClr val="accent1"/>
              </a:solidFill>
            </a:endParaRPr>
          </a:p>
        </p:txBody>
      </p:sp>
      <p:sp>
        <p:nvSpPr>
          <p:cNvPr id="215" name="Google Shape;215;p44"/>
          <p:cNvSpPr txBox="1">
            <a:spLocks noGrp="1"/>
          </p:cNvSpPr>
          <p:nvPr>
            <p:ph type="body" idx="1"/>
          </p:nvPr>
        </p:nvSpPr>
        <p:spPr>
          <a:xfrm>
            <a:off x="187200" y="996181"/>
            <a:ext cx="7283900" cy="1252150"/>
          </a:xfrm>
          <a:prstGeom prst="rect">
            <a:avLst/>
          </a:prstGeom>
        </p:spPr>
        <p:txBody>
          <a:bodyPr spcFirstLastPara="1" wrap="square" lIns="91425" tIns="91425" rIns="91425" bIns="91425" anchor="t" anchorCtr="0">
            <a:noAutofit/>
          </a:bodyPr>
          <a:lstStyle/>
          <a:p>
            <a:pPr marL="139700" indent="0" algn="just">
              <a:buNone/>
            </a:pPr>
            <a:r>
              <a:rPr lang="en-US" b="1" dirty="0"/>
              <a:t>3) Inductor : A Inductor is a passive component that is used to store energy temporarily in an electromagnetic field.</a:t>
            </a:r>
          </a:p>
          <a:p>
            <a:pPr marL="139700" indent="0" algn="just">
              <a:buNone/>
            </a:pPr>
            <a:endParaRPr lang="en-US" b="1" dirty="0"/>
          </a:p>
          <a:p>
            <a:pPr algn="just">
              <a:buFont typeface="Wingdings" panose="05000000000000000000" pitchFamily="2" charset="2"/>
              <a:buChar char="v"/>
            </a:pPr>
            <a:r>
              <a:rPr lang="en-US" b="1" dirty="0"/>
              <a:t>The SI unit of Inductor is Henry</a:t>
            </a:r>
          </a:p>
          <a:p>
            <a:pPr algn="just">
              <a:buFont typeface="Wingdings" panose="05000000000000000000" pitchFamily="2" charset="2"/>
              <a:buChar char="v"/>
            </a:pPr>
            <a:r>
              <a:rPr lang="en-US" b="1" dirty="0"/>
              <a:t>Denoted by L</a:t>
            </a:r>
          </a:p>
          <a:p>
            <a:pPr marL="0" indent="0">
              <a:buNone/>
            </a:pPr>
            <a:endParaRPr lang="en-US" b="1" dirty="0"/>
          </a:p>
        </p:txBody>
      </p:sp>
      <p:cxnSp>
        <p:nvCxnSpPr>
          <p:cNvPr id="216" name="Google Shape;216;p44"/>
          <p:cNvCxnSpPr>
            <a:cxnSpLocks/>
          </p:cNvCxnSpPr>
          <p:nvPr/>
        </p:nvCxnSpPr>
        <p:spPr>
          <a:xfrm>
            <a:off x="187200" y="445025"/>
            <a:ext cx="3817533"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5" name="Picture 4">
            <a:extLst>
              <a:ext uri="{FF2B5EF4-FFF2-40B4-BE49-F238E27FC236}">
                <a16:creationId xmlns:a16="http://schemas.microsoft.com/office/drawing/2014/main" id="{705A7CE9-2B55-4B15-9775-FFC9410EB4DB}"/>
              </a:ext>
            </a:extLst>
          </p:cNvPr>
          <p:cNvPicPr>
            <a:picLocks noChangeAspect="1"/>
          </p:cNvPicPr>
          <p:nvPr/>
        </p:nvPicPr>
        <p:blipFill rotWithShape="1">
          <a:blip r:embed="rId3"/>
          <a:srcRect l="6345" t="8630" r="4741" b="33225"/>
          <a:stretch/>
        </p:blipFill>
        <p:spPr>
          <a:xfrm>
            <a:off x="501750" y="2515376"/>
            <a:ext cx="3327400" cy="1631943"/>
          </a:xfrm>
          <a:prstGeom prst="rect">
            <a:avLst/>
          </a:prstGeom>
        </p:spPr>
      </p:pic>
      <p:pic>
        <p:nvPicPr>
          <p:cNvPr id="6" name="Picture 5">
            <a:extLst>
              <a:ext uri="{FF2B5EF4-FFF2-40B4-BE49-F238E27FC236}">
                <a16:creationId xmlns:a16="http://schemas.microsoft.com/office/drawing/2014/main" id="{CD854CDF-E7AC-4AC8-B080-86754DBF727A}"/>
              </a:ext>
            </a:extLst>
          </p:cNvPr>
          <p:cNvPicPr>
            <a:picLocks noChangeAspect="1"/>
          </p:cNvPicPr>
          <p:nvPr/>
        </p:nvPicPr>
        <p:blipFill rotWithShape="1">
          <a:blip r:embed="rId4"/>
          <a:srcRect b="8651"/>
          <a:stretch/>
        </p:blipFill>
        <p:spPr>
          <a:xfrm>
            <a:off x="4953000" y="2350762"/>
            <a:ext cx="3626716" cy="1961170"/>
          </a:xfrm>
          <a:prstGeom prst="rect">
            <a:avLst/>
          </a:prstGeom>
        </p:spPr>
      </p:pic>
    </p:spTree>
    <p:extLst>
      <p:ext uri="{BB962C8B-B14F-4D97-AF65-F5344CB8AC3E}">
        <p14:creationId xmlns:p14="http://schemas.microsoft.com/office/powerpoint/2010/main" val="487325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15200" y="445025"/>
            <a:ext cx="54526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Electronic </a:t>
            </a:r>
            <a:r>
              <a:rPr lang="en" dirty="0"/>
              <a:t>Components</a:t>
            </a:r>
            <a:endParaRPr dirty="0">
              <a:solidFill>
                <a:schemeClr val="accent1"/>
              </a:solidFill>
            </a:endParaRPr>
          </a:p>
        </p:txBody>
      </p:sp>
      <p:cxnSp>
        <p:nvCxnSpPr>
          <p:cNvPr id="216" name="Google Shape;216;p44"/>
          <p:cNvCxnSpPr>
            <a:cxnSpLocks/>
          </p:cNvCxnSpPr>
          <p:nvPr/>
        </p:nvCxnSpPr>
        <p:spPr>
          <a:xfrm>
            <a:off x="187200" y="445025"/>
            <a:ext cx="3771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12" name="Picture 2">
            <a:extLst>
              <a:ext uri="{FF2B5EF4-FFF2-40B4-BE49-F238E27FC236}">
                <a16:creationId xmlns:a16="http://schemas.microsoft.com/office/drawing/2014/main" id="{F41B8990-90B0-4065-BC08-46710B1AAD9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676" t="69817" r="52042" b="1331"/>
          <a:stretch/>
        </p:blipFill>
        <p:spPr bwMode="auto">
          <a:xfrm>
            <a:off x="1178183" y="3224905"/>
            <a:ext cx="2581401" cy="14585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8">
            <a:extLst>
              <a:ext uri="{FF2B5EF4-FFF2-40B4-BE49-F238E27FC236}">
                <a16:creationId xmlns:a16="http://schemas.microsoft.com/office/drawing/2014/main" id="{13BE9CB7-7D9E-4703-B72B-ADCA7C0C5B88}"/>
              </a:ext>
            </a:extLst>
          </p:cNvPr>
          <p:cNvPicPr>
            <a:picLocks noChangeAspect="1"/>
          </p:cNvPicPr>
          <p:nvPr/>
        </p:nvPicPr>
        <p:blipFill rotWithShape="1">
          <a:blip r:embed="rId4"/>
          <a:srcRect l="50918" t="52419" r="2221" b="2073"/>
          <a:stretch/>
        </p:blipFill>
        <p:spPr>
          <a:xfrm>
            <a:off x="4943217" y="1172854"/>
            <a:ext cx="3022600" cy="1473200"/>
          </a:xfrm>
          <a:prstGeom prst="rect">
            <a:avLst/>
          </a:prstGeom>
        </p:spPr>
      </p:pic>
      <p:pic>
        <p:nvPicPr>
          <p:cNvPr id="10" name="Picture 9">
            <a:extLst>
              <a:ext uri="{FF2B5EF4-FFF2-40B4-BE49-F238E27FC236}">
                <a16:creationId xmlns:a16="http://schemas.microsoft.com/office/drawing/2014/main" id="{ED1174EB-8182-4022-8C7F-BF9A737783BB}"/>
              </a:ext>
            </a:extLst>
          </p:cNvPr>
          <p:cNvPicPr>
            <a:picLocks noChangeAspect="1"/>
          </p:cNvPicPr>
          <p:nvPr/>
        </p:nvPicPr>
        <p:blipFill>
          <a:blip r:embed="rId5"/>
          <a:stretch>
            <a:fillRect/>
          </a:stretch>
        </p:blipFill>
        <p:spPr>
          <a:xfrm>
            <a:off x="1178183" y="1189296"/>
            <a:ext cx="2780017" cy="1438781"/>
          </a:xfrm>
          <a:prstGeom prst="rect">
            <a:avLst/>
          </a:prstGeom>
        </p:spPr>
      </p:pic>
      <p:pic>
        <p:nvPicPr>
          <p:cNvPr id="16" name="Picture 15">
            <a:extLst>
              <a:ext uri="{FF2B5EF4-FFF2-40B4-BE49-F238E27FC236}">
                <a16:creationId xmlns:a16="http://schemas.microsoft.com/office/drawing/2014/main" id="{0E201306-1156-423A-9837-614E7D0F9CBD}"/>
              </a:ext>
            </a:extLst>
          </p:cNvPr>
          <p:cNvPicPr>
            <a:picLocks noChangeAspect="1"/>
          </p:cNvPicPr>
          <p:nvPr/>
        </p:nvPicPr>
        <p:blipFill rotWithShape="1">
          <a:blip r:embed="rId6"/>
          <a:srcRect l="2352" t="1970" r="51313" b="69255"/>
          <a:stretch/>
        </p:blipFill>
        <p:spPr>
          <a:xfrm>
            <a:off x="4943216" y="3247236"/>
            <a:ext cx="3022599" cy="1413934"/>
          </a:xfrm>
          <a:prstGeom prst="rect">
            <a:avLst/>
          </a:prstGeom>
        </p:spPr>
      </p:pic>
    </p:spTree>
    <p:extLst>
      <p:ext uri="{BB962C8B-B14F-4D97-AF65-F5344CB8AC3E}">
        <p14:creationId xmlns:p14="http://schemas.microsoft.com/office/powerpoint/2010/main" val="19666932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15200" y="445025"/>
            <a:ext cx="54526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Electronic </a:t>
            </a:r>
            <a:r>
              <a:rPr lang="en" dirty="0"/>
              <a:t>Components</a:t>
            </a:r>
            <a:endParaRPr dirty="0">
              <a:solidFill>
                <a:schemeClr val="accent1"/>
              </a:solidFill>
            </a:endParaRPr>
          </a:p>
        </p:txBody>
      </p:sp>
      <p:cxnSp>
        <p:nvCxnSpPr>
          <p:cNvPr id="216" name="Google Shape;216;p44"/>
          <p:cNvCxnSpPr>
            <a:cxnSpLocks/>
          </p:cNvCxnSpPr>
          <p:nvPr/>
        </p:nvCxnSpPr>
        <p:spPr>
          <a:xfrm>
            <a:off x="187200" y="445025"/>
            <a:ext cx="3792133"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3" name="Picture 2">
            <a:extLst>
              <a:ext uri="{FF2B5EF4-FFF2-40B4-BE49-F238E27FC236}">
                <a16:creationId xmlns:a16="http://schemas.microsoft.com/office/drawing/2014/main" id="{97498091-E253-461B-AC87-B3EA17D8FD8D}"/>
              </a:ext>
            </a:extLst>
          </p:cNvPr>
          <p:cNvPicPr>
            <a:picLocks noChangeAspect="1"/>
          </p:cNvPicPr>
          <p:nvPr/>
        </p:nvPicPr>
        <p:blipFill rotWithShape="1">
          <a:blip r:embed="rId3"/>
          <a:srcRect l="1649" t="1463" r="51341" b="68755"/>
          <a:stretch/>
        </p:blipFill>
        <p:spPr>
          <a:xfrm>
            <a:off x="3182692" y="1240382"/>
            <a:ext cx="2581401" cy="1475307"/>
          </a:xfrm>
          <a:prstGeom prst="rect">
            <a:avLst/>
          </a:prstGeom>
        </p:spPr>
      </p:pic>
      <p:pic>
        <p:nvPicPr>
          <p:cNvPr id="4" name="Picture 3">
            <a:extLst>
              <a:ext uri="{FF2B5EF4-FFF2-40B4-BE49-F238E27FC236}">
                <a16:creationId xmlns:a16="http://schemas.microsoft.com/office/drawing/2014/main" id="{57ABA319-26B6-43DE-A52C-ADB917D0EF69}"/>
              </a:ext>
            </a:extLst>
          </p:cNvPr>
          <p:cNvPicPr>
            <a:picLocks noChangeAspect="1"/>
          </p:cNvPicPr>
          <p:nvPr/>
        </p:nvPicPr>
        <p:blipFill rotWithShape="1">
          <a:blip r:embed="rId3"/>
          <a:srcRect l="51341" t="1904" r="2831" b="67923"/>
          <a:stretch/>
        </p:blipFill>
        <p:spPr>
          <a:xfrm>
            <a:off x="187201" y="1240384"/>
            <a:ext cx="2581400" cy="1475306"/>
          </a:xfrm>
          <a:prstGeom prst="rect">
            <a:avLst/>
          </a:prstGeom>
        </p:spPr>
      </p:pic>
      <p:pic>
        <p:nvPicPr>
          <p:cNvPr id="2" name="Picture 1">
            <a:extLst>
              <a:ext uri="{FF2B5EF4-FFF2-40B4-BE49-F238E27FC236}">
                <a16:creationId xmlns:a16="http://schemas.microsoft.com/office/drawing/2014/main" id="{E8B99CDB-DF11-496A-A375-0DB98A2CF89B}"/>
              </a:ext>
            </a:extLst>
          </p:cNvPr>
          <p:cNvPicPr>
            <a:picLocks noChangeAspect="1"/>
          </p:cNvPicPr>
          <p:nvPr/>
        </p:nvPicPr>
        <p:blipFill>
          <a:blip r:embed="rId4"/>
          <a:stretch>
            <a:fillRect/>
          </a:stretch>
        </p:blipFill>
        <p:spPr>
          <a:xfrm>
            <a:off x="6178184" y="1240383"/>
            <a:ext cx="2578832" cy="1475307"/>
          </a:xfrm>
          <a:prstGeom prst="rect">
            <a:avLst/>
          </a:prstGeom>
        </p:spPr>
      </p:pic>
      <p:pic>
        <p:nvPicPr>
          <p:cNvPr id="11" name="Picture 10">
            <a:extLst>
              <a:ext uri="{FF2B5EF4-FFF2-40B4-BE49-F238E27FC236}">
                <a16:creationId xmlns:a16="http://schemas.microsoft.com/office/drawing/2014/main" id="{B90D840A-9658-4BF5-B75F-CA93A27D710E}"/>
              </a:ext>
            </a:extLst>
          </p:cNvPr>
          <p:cNvPicPr>
            <a:picLocks noChangeAspect="1"/>
          </p:cNvPicPr>
          <p:nvPr/>
        </p:nvPicPr>
        <p:blipFill rotWithShape="1">
          <a:blip r:embed="rId5"/>
          <a:srcRect l="52363" t="1970" r="2614" b="70634"/>
          <a:stretch/>
        </p:blipFill>
        <p:spPr>
          <a:xfrm>
            <a:off x="1471062" y="3251863"/>
            <a:ext cx="2508271" cy="1482737"/>
          </a:xfrm>
          <a:prstGeom prst="rect">
            <a:avLst/>
          </a:prstGeom>
        </p:spPr>
      </p:pic>
      <p:pic>
        <p:nvPicPr>
          <p:cNvPr id="5" name="Picture 4">
            <a:extLst>
              <a:ext uri="{FF2B5EF4-FFF2-40B4-BE49-F238E27FC236}">
                <a16:creationId xmlns:a16="http://schemas.microsoft.com/office/drawing/2014/main" id="{ED91DC4F-E198-42CD-A57A-EE5756AEDD99}"/>
              </a:ext>
            </a:extLst>
          </p:cNvPr>
          <p:cNvPicPr>
            <a:picLocks noChangeAspect="1"/>
          </p:cNvPicPr>
          <p:nvPr/>
        </p:nvPicPr>
        <p:blipFill rotWithShape="1">
          <a:blip r:embed="rId5"/>
          <a:srcRect l="2877" t="34536" r="51340" b="35440"/>
          <a:stretch/>
        </p:blipFill>
        <p:spPr>
          <a:xfrm>
            <a:off x="5164669" y="3223169"/>
            <a:ext cx="2581402" cy="1475306"/>
          </a:xfrm>
          <a:prstGeom prst="rect">
            <a:avLst/>
          </a:prstGeom>
        </p:spPr>
      </p:pic>
    </p:spTree>
    <p:extLst>
      <p:ext uri="{BB962C8B-B14F-4D97-AF65-F5344CB8AC3E}">
        <p14:creationId xmlns:p14="http://schemas.microsoft.com/office/powerpoint/2010/main" val="8507480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15200" y="445025"/>
            <a:ext cx="54526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Electronic </a:t>
            </a:r>
            <a:r>
              <a:rPr lang="en" dirty="0"/>
              <a:t>Components</a:t>
            </a:r>
            <a:endParaRPr dirty="0">
              <a:solidFill>
                <a:schemeClr val="accent1"/>
              </a:solidFill>
            </a:endParaRPr>
          </a:p>
        </p:txBody>
      </p:sp>
      <p:cxnSp>
        <p:nvCxnSpPr>
          <p:cNvPr id="216" name="Google Shape;216;p44"/>
          <p:cNvCxnSpPr>
            <a:cxnSpLocks/>
          </p:cNvCxnSpPr>
          <p:nvPr/>
        </p:nvCxnSpPr>
        <p:spPr>
          <a:xfrm>
            <a:off x="187200" y="445025"/>
            <a:ext cx="3817533"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5" name="Picture 4">
            <a:extLst>
              <a:ext uri="{FF2B5EF4-FFF2-40B4-BE49-F238E27FC236}">
                <a16:creationId xmlns:a16="http://schemas.microsoft.com/office/drawing/2014/main" id="{7C7E3DCE-60D4-4056-9B75-2CD028CC8382}"/>
              </a:ext>
            </a:extLst>
          </p:cNvPr>
          <p:cNvPicPr>
            <a:picLocks noChangeAspect="1"/>
          </p:cNvPicPr>
          <p:nvPr/>
        </p:nvPicPr>
        <p:blipFill>
          <a:blip r:embed="rId3"/>
          <a:stretch>
            <a:fillRect/>
          </a:stretch>
        </p:blipFill>
        <p:spPr>
          <a:xfrm>
            <a:off x="643467" y="1261620"/>
            <a:ext cx="2701067" cy="3323079"/>
          </a:xfrm>
          <a:prstGeom prst="rect">
            <a:avLst/>
          </a:prstGeom>
        </p:spPr>
      </p:pic>
      <p:pic>
        <p:nvPicPr>
          <p:cNvPr id="9" name="Picture 4">
            <a:extLst>
              <a:ext uri="{FF2B5EF4-FFF2-40B4-BE49-F238E27FC236}">
                <a16:creationId xmlns:a16="http://schemas.microsoft.com/office/drawing/2014/main" id="{08D14D74-FD54-4012-ABDC-28B04DDA78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55372" y="1179968"/>
            <a:ext cx="2338728" cy="33230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 name="Picture 1">
            <a:extLst>
              <a:ext uri="{FF2B5EF4-FFF2-40B4-BE49-F238E27FC236}">
                <a16:creationId xmlns:a16="http://schemas.microsoft.com/office/drawing/2014/main" id="{F71CB5CA-4172-4470-9C0F-86B78AE9925B}"/>
              </a:ext>
            </a:extLst>
          </p:cNvPr>
          <p:cNvPicPr>
            <a:picLocks noChangeAspect="1"/>
          </p:cNvPicPr>
          <p:nvPr/>
        </p:nvPicPr>
        <p:blipFill>
          <a:blip r:embed="rId5"/>
          <a:stretch>
            <a:fillRect/>
          </a:stretch>
        </p:blipFill>
        <p:spPr>
          <a:xfrm rot="16200000">
            <a:off x="5859719" y="1646019"/>
            <a:ext cx="3475899" cy="2401462"/>
          </a:xfrm>
          <a:prstGeom prst="rect">
            <a:avLst/>
          </a:prstGeom>
        </p:spPr>
      </p:pic>
    </p:spTree>
    <p:extLst>
      <p:ext uri="{BB962C8B-B14F-4D97-AF65-F5344CB8AC3E}">
        <p14:creationId xmlns:p14="http://schemas.microsoft.com/office/powerpoint/2010/main" val="1145271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15200" y="445025"/>
            <a:ext cx="54526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1"/>
                </a:solidFill>
              </a:rPr>
              <a:t>Concepts &amp; Terminologies</a:t>
            </a:r>
            <a:endParaRPr dirty="0">
              <a:solidFill>
                <a:schemeClr val="accent1"/>
              </a:solidFill>
            </a:endParaRPr>
          </a:p>
        </p:txBody>
      </p:sp>
      <p:cxnSp>
        <p:nvCxnSpPr>
          <p:cNvPr id="216" name="Google Shape;216;p44"/>
          <p:cNvCxnSpPr>
            <a:cxnSpLocks/>
          </p:cNvCxnSpPr>
          <p:nvPr/>
        </p:nvCxnSpPr>
        <p:spPr>
          <a:xfrm>
            <a:off x="187200" y="445025"/>
            <a:ext cx="4266267"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7" name="TextBox 6">
            <a:extLst>
              <a:ext uri="{FF2B5EF4-FFF2-40B4-BE49-F238E27FC236}">
                <a16:creationId xmlns:a16="http://schemas.microsoft.com/office/drawing/2014/main" id="{8E743475-3E8D-423C-9AF9-FB6B4FB544AD}"/>
              </a:ext>
            </a:extLst>
          </p:cNvPr>
          <p:cNvSpPr txBox="1"/>
          <p:nvPr/>
        </p:nvSpPr>
        <p:spPr>
          <a:xfrm>
            <a:off x="34333" y="1020336"/>
            <a:ext cx="7734468" cy="2677656"/>
          </a:xfrm>
          <a:prstGeom prst="rect">
            <a:avLst/>
          </a:prstGeom>
          <a:noFill/>
        </p:spPr>
        <p:txBody>
          <a:bodyPr wrap="square">
            <a:spAutoFit/>
          </a:bodyPr>
          <a:lstStyle/>
          <a:p>
            <a:pPr marL="139700" marR="0" lvl="0" algn="just" defTabSz="914400" rtl="0" eaLnBrk="1" fontAlgn="auto" latinLnBrk="0" hangingPunct="1">
              <a:lnSpc>
                <a:spcPct val="100000"/>
              </a:lnSpc>
              <a:spcBef>
                <a:spcPts val="0"/>
              </a:spcBef>
              <a:spcAft>
                <a:spcPts val="0"/>
              </a:spcAft>
              <a:buClr>
                <a:srgbClr val="FFFFFF"/>
              </a:buClr>
              <a:buSzPts val="1400"/>
              <a:tabLst/>
              <a:defRPr/>
            </a:pPr>
            <a:r>
              <a:rPr lang="en-US" b="1" dirty="0">
                <a:solidFill>
                  <a:srgbClr val="FFFFFF"/>
                </a:solidFill>
                <a:latin typeface="Montserrat"/>
                <a:sym typeface="Montserrat"/>
              </a:rPr>
              <a:t>INPUT and OUTPUT Devices</a:t>
            </a:r>
          </a:p>
          <a:p>
            <a:pPr marL="139700" marR="0" lvl="0" algn="just" defTabSz="914400" rtl="0" eaLnBrk="1" fontAlgn="auto" latinLnBrk="0" hangingPunct="1">
              <a:lnSpc>
                <a:spcPct val="100000"/>
              </a:lnSpc>
              <a:spcBef>
                <a:spcPts val="0"/>
              </a:spcBef>
              <a:spcAft>
                <a:spcPts val="0"/>
              </a:spcAft>
              <a:buClr>
                <a:srgbClr val="FFFFFF"/>
              </a:buClr>
              <a:buSzPts val="1400"/>
              <a:tabLst/>
              <a:defRPr/>
            </a:pPr>
            <a:endParaRPr lang="en-US" b="1" dirty="0">
              <a:solidFill>
                <a:srgbClr val="FFFFFF"/>
              </a:solidFill>
              <a:latin typeface="Montserrat"/>
              <a:sym typeface="Montserrat"/>
            </a:endParaRP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Input Devices: These are hardware components that provide data to the microcontroller for processing.</a:t>
            </a:r>
          </a:p>
          <a:p>
            <a:pPr marL="139700" marR="0" lvl="0" indent="0" algn="just" defTabSz="914400" rtl="0" eaLnBrk="1" fontAlgn="auto" latinLnBrk="0" hangingPunct="1">
              <a:lnSpc>
                <a:spcPct val="100000"/>
              </a:lnSpc>
              <a:spcBef>
                <a:spcPts val="0"/>
              </a:spcBef>
              <a:spcAft>
                <a:spcPts val="0"/>
              </a:spcAft>
              <a:buClr>
                <a:srgbClr val="FFFFFF"/>
              </a:buClr>
              <a:buSzPts val="1400"/>
              <a:buFont typeface="Montserrat"/>
              <a:buNone/>
              <a:tabLst/>
              <a:defRPr/>
            </a:pPr>
            <a:endParaRPr kumimoji="0" lang="en-US" sz="1400" b="1" i="0" u="none" strike="noStrike" kern="0" cap="none" spc="0" normalizeH="0" baseline="0" noProof="0" dirty="0">
              <a:ln>
                <a:noFill/>
              </a:ln>
              <a:solidFill>
                <a:srgbClr val="FFFFFF"/>
              </a:solidFill>
              <a:effectLst/>
              <a:uLnTx/>
              <a:uFillTx/>
              <a:latin typeface="Montserrat"/>
              <a:sym typeface="Montserrat"/>
            </a:endParaRPr>
          </a:p>
          <a:p>
            <a:pPr marL="139700" marR="0" lvl="0" indent="0" algn="just" defTabSz="914400" rtl="0" eaLnBrk="1" fontAlgn="auto" latinLnBrk="0" hangingPunct="1">
              <a:lnSpc>
                <a:spcPct val="100000"/>
              </a:lnSpc>
              <a:spcBef>
                <a:spcPts val="0"/>
              </a:spcBef>
              <a:spcAft>
                <a:spcPts val="0"/>
              </a:spcAft>
              <a:buClr>
                <a:srgbClr val="FFFFFF"/>
              </a:buClr>
              <a:buSzPts val="1400"/>
              <a:buFont typeface="Montserrat"/>
              <a:buNone/>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Examples include sensors (like temperature sensors, light sensors), buttons, and switches.</a:t>
            </a:r>
          </a:p>
          <a:p>
            <a:pPr marL="139700" marR="0" lvl="0" indent="0" algn="just" defTabSz="914400" rtl="0" eaLnBrk="1" fontAlgn="auto" latinLnBrk="0" hangingPunct="1">
              <a:lnSpc>
                <a:spcPct val="100000"/>
              </a:lnSpc>
              <a:spcBef>
                <a:spcPts val="0"/>
              </a:spcBef>
              <a:spcAft>
                <a:spcPts val="0"/>
              </a:spcAft>
              <a:buClr>
                <a:srgbClr val="FFFFFF"/>
              </a:buClr>
              <a:buSzPts val="1400"/>
              <a:buFont typeface="Montserrat"/>
              <a:buNone/>
              <a:tabLst/>
              <a:defRPr/>
            </a:pPr>
            <a:endParaRPr lang="en-US" b="1" dirty="0">
              <a:solidFill>
                <a:srgbClr val="FFFFFF"/>
              </a:solidFill>
              <a:latin typeface="Montserrat"/>
              <a:sym typeface="Montserrat"/>
            </a:endParaRPr>
          </a:p>
          <a:p>
            <a:pPr marL="425450" marR="0" lvl="0" indent="-285750" algn="just" defTabSz="914400" rtl="0" eaLnBrk="1" fontAlgn="auto" latinLnBrk="0" hangingPunct="1">
              <a:lnSpc>
                <a:spcPct val="100000"/>
              </a:lnSpc>
              <a:spcBef>
                <a:spcPts val="0"/>
              </a:spcBef>
              <a:spcAft>
                <a:spcPts val="0"/>
              </a:spcAft>
              <a:buClr>
                <a:srgbClr val="FFFFFF"/>
              </a:buClr>
              <a:buSzPts val="1400"/>
              <a:buFont typeface="Wingdings" panose="05000000000000000000" pitchFamily="2" charset="2"/>
              <a:buChar char="v"/>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Output Devices: These are hardware components that receive data from the microcontroller after it has been processed. </a:t>
            </a:r>
          </a:p>
          <a:p>
            <a:pPr marL="139700" marR="0" lvl="0" indent="0" algn="just" defTabSz="914400" rtl="0" eaLnBrk="1" fontAlgn="auto" latinLnBrk="0" hangingPunct="1">
              <a:lnSpc>
                <a:spcPct val="100000"/>
              </a:lnSpc>
              <a:spcBef>
                <a:spcPts val="0"/>
              </a:spcBef>
              <a:spcAft>
                <a:spcPts val="0"/>
              </a:spcAft>
              <a:buClr>
                <a:srgbClr val="FFFFFF"/>
              </a:buClr>
              <a:buSzPts val="1400"/>
              <a:buFont typeface="Montserrat"/>
              <a:buNone/>
              <a:tabLst/>
              <a:defRPr/>
            </a:pPr>
            <a:endParaRPr lang="en-US" b="1" dirty="0">
              <a:solidFill>
                <a:srgbClr val="FFFFFF"/>
              </a:solidFill>
              <a:latin typeface="Montserrat"/>
              <a:sym typeface="Montserrat"/>
            </a:endParaRPr>
          </a:p>
          <a:p>
            <a:pPr marL="139700" marR="0" lvl="0" indent="0" algn="just" defTabSz="914400" rtl="0" eaLnBrk="1" fontAlgn="auto" latinLnBrk="0" hangingPunct="1">
              <a:lnSpc>
                <a:spcPct val="100000"/>
              </a:lnSpc>
              <a:spcBef>
                <a:spcPts val="0"/>
              </a:spcBef>
              <a:spcAft>
                <a:spcPts val="0"/>
              </a:spcAft>
              <a:buClr>
                <a:srgbClr val="FFFFFF"/>
              </a:buClr>
              <a:buSzPts val="1400"/>
              <a:buFont typeface="Montserrat"/>
              <a:buNone/>
              <a:tabLst/>
              <a:defRPr/>
            </a:pPr>
            <a:r>
              <a:rPr kumimoji="0" lang="en-US" sz="1400" b="1" i="0" u="none" strike="noStrike" kern="0" cap="none" spc="0" normalizeH="0" baseline="0" noProof="0" dirty="0">
                <a:ln>
                  <a:noFill/>
                </a:ln>
                <a:solidFill>
                  <a:srgbClr val="FFFFFF"/>
                </a:solidFill>
                <a:effectLst/>
                <a:uLnTx/>
                <a:uFillTx/>
                <a:latin typeface="Montserrat"/>
                <a:sym typeface="Montserrat"/>
              </a:rPr>
              <a:t>Examples include LEDs, motors, and displays. </a:t>
            </a:r>
          </a:p>
        </p:txBody>
      </p:sp>
      <p:pic>
        <p:nvPicPr>
          <p:cNvPr id="4" name="Picture 3">
            <a:extLst>
              <a:ext uri="{FF2B5EF4-FFF2-40B4-BE49-F238E27FC236}">
                <a16:creationId xmlns:a16="http://schemas.microsoft.com/office/drawing/2014/main" id="{852525EA-74F1-4DB2-89D8-5677211266E1}"/>
              </a:ext>
            </a:extLst>
          </p:cNvPr>
          <p:cNvPicPr>
            <a:picLocks noChangeAspect="1"/>
          </p:cNvPicPr>
          <p:nvPr/>
        </p:nvPicPr>
        <p:blipFill>
          <a:blip r:embed="rId3"/>
          <a:stretch>
            <a:fillRect/>
          </a:stretch>
        </p:blipFill>
        <p:spPr>
          <a:xfrm>
            <a:off x="5075626" y="3028956"/>
            <a:ext cx="2138774" cy="1946700"/>
          </a:xfrm>
          <a:prstGeom prst="rect">
            <a:avLst/>
          </a:prstGeom>
        </p:spPr>
      </p:pic>
      <p:pic>
        <p:nvPicPr>
          <p:cNvPr id="6" name="Picture 5">
            <a:extLst>
              <a:ext uri="{FF2B5EF4-FFF2-40B4-BE49-F238E27FC236}">
                <a16:creationId xmlns:a16="http://schemas.microsoft.com/office/drawing/2014/main" id="{EEC04261-F46B-458C-9DB8-212C8BB39B89}"/>
              </a:ext>
            </a:extLst>
          </p:cNvPr>
          <p:cNvPicPr>
            <a:picLocks noChangeAspect="1"/>
          </p:cNvPicPr>
          <p:nvPr/>
        </p:nvPicPr>
        <p:blipFill>
          <a:blip r:embed="rId4"/>
          <a:stretch>
            <a:fillRect/>
          </a:stretch>
        </p:blipFill>
        <p:spPr>
          <a:xfrm>
            <a:off x="1636693" y="3729035"/>
            <a:ext cx="2592574" cy="1246621"/>
          </a:xfrm>
          <a:prstGeom prst="rect">
            <a:avLst/>
          </a:prstGeom>
        </p:spPr>
      </p:pic>
    </p:spTree>
    <p:extLst>
      <p:ext uri="{BB962C8B-B14F-4D97-AF65-F5344CB8AC3E}">
        <p14:creationId xmlns:p14="http://schemas.microsoft.com/office/powerpoint/2010/main" val="3477273576"/>
      </p:ext>
    </p:extLst>
  </p:cSld>
  <p:clrMapOvr>
    <a:masterClrMapping/>
  </p:clrMapOvr>
</p:sld>
</file>

<file path=ppt/theme/theme1.xml><?xml version="1.0" encoding="utf-8"?>
<a:theme xmlns:a="http://schemas.openxmlformats.org/drawingml/2006/main"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2463</TotalTime>
  <Words>1339</Words>
  <Application>Microsoft Office PowerPoint</Application>
  <PresentationFormat>On-screen Show (16:9)</PresentationFormat>
  <Paragraphs>208</Paragraphs>
  <Slides>25</Slides>
  <Notes>24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Montserrat</vt:lpstr>
      <vt:lpstr>Montserrat ExtraLight</vt:lpstr>
      <vt:lpstr>Montserrat ExtraBold</vt:lpstr>
      <vt:lpstr>Wingdings</vt:lpstr>
      <vt:lpstr>Arial</vt:lpstr>
      <vt:lpstr>Futuristic Background by Slidesgo</vt:lpstr>
      <vt:lpstr>Circuit Circus: Arduino and ESP32</vt:lpstr>
      <vt:lpstr>PowerPoint Presentation</vt:lpstr>
      <vt:lpstr>Electronic Components</vt:lpstr>
      <vt:lpstr>Electronic Components</vt:lpstr>
      <vt:lpstr>Electronic Components</vt:lpstr>
      <vt:lpstr>Electronic Components</vt:lpstr>
      <vt:lpstr>Electronic Components</vt:lpstr>
      <vt:lpstr>Electronic Components</vt:lpstr>
      <vt:lpstr>Concepts &amp; Terminologies</vt:lpstr>
      <vt:lpstr>Concepts &amp; Terminologies</vt:lpstr>
      <vt:lpstr>Concepts &amp; Terminologies</vt:lpstr>
      <vt:lpstr>What is a Microcontroller ?</vt:lpstr>
      <vt:lpstr>Exploring Arduino UNO</vt:lpstr>
      <vt:lpstr>How to Program it?</vt:lpstr>
      <vt:lpstr>Programming Guide</vt:lpstr>
      <vt:lpstr>Programming Guide</vt:lpstr>
      <vt:lpstr>Programming Guide</vt:lpstr>
      <vt:lpstr>Programming Guide</vt:lpstr>
      <vt:lpstr>Arduino UNO Pinout</vt:lpstr>
      <vt:lpstr>Let’s Program</vt:lpstr>
      <vt:lpstr>Exploring ESP32</vt:lpstr>
      <vt:lpstr>Let’s Program</vt:lpstr>
      <vt:lpstr>Problem Statements </vt:lpstr>
      <vt:lpstr>Additional Resources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FUTURISTIC</dc:title>
  <cp:lastModifiedBy>T Tushar Shenoy</cp:lastModifiedBy>
  <cp:revision>37</cp:revision>
  <dcterms:modified xsi:type="dcterms:W3CDTF">2024-08-25T05:17:45Z</dcterms:modified>
</cp:coreProperties>
</file>